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56" r:id="rId2"/>
    <p:sldId id="457" r:id="rId3"/>
    <p:sldId id="463" r:id="rId4"/>
    <p:sldId id="467" r:id="rId5"/>
    <p:sldId id="459" r:id="rId6"/>
    <p:sldId id="436" r:id="rId7"/>
    <p:sldId id="450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1" userDrawn="1">
          <p15:clr>
            <a:srgbClr val="A4A3A4"/>
          </p15:clr>
        </p15:guide>
        <p15:guide id="3" orient="horz" pos="2796" userDrawn="1">
          <p15:clr>
            <a:srgbClr val="A4A3A4"/>
          </p15:clr>
        </p15:guide>
        <p15:guide id="4" orient="horz" pos="24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2F6"/>
    <a:srgbClr val="81B2F5"/>
    <a:srgbClr val="006CB4"/>
    <a:srgbClr val="008F00"/>
    <a:srgbClr val="9C1322"/>
    <a:srgbClr val="51B175"/>
    <a:srgbClr val="006DB4"/>
    <a:srgbClr val="A51523"/>
    <a:srgbClr val="710101"/>
    <a:srgbClr val="F0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5470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173" y="86"/>
      </p:cViewPr>
      <p:guideLst>
        <p:guide pos="1551"/>
        <p:guide orient="horz" pos="2796"/>
        <p:guide orient="horz" pos="24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notesViewPr>
    <p:cSldViewPr snapToGrid="0" snapToObjects="1">
      <p:cViewPr>
        <p:scale>
          <a:sx n="63" d="100"/>
          <a:sy n="63" d="100"/>
        </p:scale>
        <p:origin x="1888" y="4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E0E8B-994F-5848-ABF1-C88B9A3D67D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BEFAF-D613-964C-94B9-C2DB56F518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49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D9E4-FEEE-B949-AA61-25EF2BA885CF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EEB8-D3EF-5546-A267-47373502F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5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EEB8-D3EF-5546-A267-47373502FA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EEB8-D3EF-5546-A267-47373502FAA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9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EEB8-D3EF-5546-A267-47373502FAA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64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EEB8-D3EF-5546-A267-47373502FAA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1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EEB8-D3EF-5546-A267-47373502FAA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EEB8-D3EF-5546-A267-47373502FA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0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9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6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6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9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7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9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3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1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7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2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312528" y="4768025"/>
            <a:ext cx="1536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Source Sans Pro" charset="0"/>
                <a:ea typeface="Source Sans Pro" charset="0"/>
                <a:cs typeface="Source Sans Pro" charset="0"/>
              </a:rPr>
              <a:t>Page </a:t>
            </a:r>
            <a:fld id="{D75659A9-B8B3-9A40-ABC9-9016AB1A3E33}" type="slidenum">
              <a:rPr lang="en-US" sz="900" smtClean="0">
                <a:latin typeface="Source Sans Pro" charset="0"/>
                <a:ea typeface="Source Sans Pro" charset="0"/>
                <a:cs typeface="Source Sans Pro" charset="0"/>
              </a:rPr>
              <a:pPr algn="r"/>
              <a:t>‹#›</a:t>
            </a:fld>
            <a:endParaRPr lang="en-US" sz="9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500" y="4703474"/>
            <a:ext cx="762100" cy="3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99" y="3740499"/>
            <a:ext cx="7060224" cy="1102434"/>
          </a:xfrm>
        </p:spPr>
        <p:txBody>
          <a:bodyPr>
            <a:normAutofit/>
          </a:bodyPr>
          <a:lstStyle/>
          <a:p>
            <a:pPr defTabSz="914400">
              <a:tabLst>
                <a:tab pos="1485900" algn="l"/>
              </a:tabLst>
            </a:pPr>
            <a:r>
              <a:rPr lang="en-US" sz="2000" b="1" dirty="0" smtClean="0">
                <a:solidFill>
                  <a:srgbClr val="006CB4"/>
                </a:solidFill>
              </a:rPr>
              <a:t>University IT | Cloud Transformation Program </a:t>
            </a:r>
            <a:br>
              <a:rPr lang="en-US" sz="2000" b="1" dirty="0" smtClean="0">
                <a:solidFill>
                  <a:srgbClr val="006CB4"/>
                </a:solidFill>
              </a:rPr>
            </a:br>
            <a:r>
              <a:rPr lang="en-US" sz="1800" dirty="0"/>
              <a:t>University IT </a:t>
            </a:r>
            <a:r>
              <a:rPr lang="en-US" sz="1800" dirty="0" smtClean="0"/>
              <a:t>Workgroup Meetings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 smtClean="0"/>
              <a:t>December 2016</a:t>
            </a:r>
            <a:endParaRPr lang="en-US" sz="16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550"/>
            <a:ext cx="9144000" cy="34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6750"/>
            <a:ext cx="9144000" cy="3771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3264" y="179262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AGENDA</a:t>
            </a:r>
            <a:endParaRPr lang="en-US" sz="1400" b="1" spc="130" dirty="0">
              <a:solidFill>
                <a:srgbClr val="55565A">
                  <a:lumMod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0156" y="955433"/>
            <a:ext cx="5951347" cy="886167"/>
            <a:chOff x="355599" y="828645"/>
            <a:chExt cx="5951347" cy="886167"/>
          </a:xfrm>
        </p:grpSpPr>
        <p:sp>
          <p:nvSpPr>
            <p:cNvPr id="19" name="Rechteck 6"/>
            <p:cNvSpPr/>
            <p:nvPr/>
          </p:nvSpPr>
          <p:spPr>
            <a:xfrm>
              <a:off x="989638" y="828645"/>
              <a:ext cx="5185493" cy="88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tlCol="0" anchor="ctr"/>
            <a:lstStyle/>
            <a:p>
              <a:pPr>
                <a:lnSpc>
                  <a:spcPct val="85000"/>
                </a:lnSpc>
              </a:pPr>
              <a:endParaRPr lang="en-US" sz="1800" dirty="0">
                <a:solidFill>
                  <a:srgbClr val="0D0D0D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Rechteck 30"/>
            <p:cNvSpPr/>
            <p:nvPr/>
          </p:nvSpPr>
          <p:spPr>
            <a:xfrm>
              <a:off x="355599" y="828645"/>
              <a:ext cx="634038" cy="886167"/>
            </a:xfrm>
            <a:prstGeom prst="rect">
              <a:avLst/>
            </a:prstGeom>
            <a:solidFill>
              <a:srgbClr val="006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43994" y="960934"/>
              <a:ext cx="5162952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defRPr/>
              </a:pPr>
              <a:r>
                <a:rPr lang="en-US" b="1" dirty="0" smtClean="0">
                  <a:latin typeface="Source Sans Pro" charset="0"/>
                  <a:ea typeface="Source Sans Pro" charset="0"/>
                  <a:cs typeface="Source Sans Pro" charset="0"/>
                </a:rPr>
                <a:t>Vision for UIT Cloud Transformation Program</a:t>
              </a:r>
              <a:endPara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95000"/>
                </a:lnSpc>
                <a:defRPr/>
              </a:pPr>
              <a:r>
                <a:rPr lang="en-US" dirty="0" smtClean="0">
                  <a:latin typeface="Source Sans Pro" charset="0"/>
                  <a:ea typeface="Source Sans Pro" charset="0"/>
                  <a:cs typeface="Source Sans Pro" charset="0"/>
                </a:rPr>
                <a:t>Current and Future State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8711" y="905355"/>
              <a:ext cx="3465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</a:t>
              </a:r>
              <a:endParaRPr lang="en-US" sz="24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0156" y="1942413"/>
            <a:ext cx="5951345" cy="886167"/>
            <a:chOff x="355599" y="828645"/>
            <a:chExt cx="5951345" cy="886167"/>
          </a:xfrm>
        </p:grpSpPr>
        <p:sp>
          <p:nvSpPr>
            <p:cNvPr id="30" name="Rechteck 6"/>
            <p:cNvSpPr/>
            <p:nvPr/>
          </p:nvSpPr>
          <p:spPr>
            <a:xfrm>
              <a:off x="989639" y="828645"/>
              <a:ext cx="5185492" cy="88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tlCol="0" anchor="ctr"/>
            <a:lstStyle/>
            <a:p>
              <a:pPr>
                <a:lnSpc>
                  <a:spcPct val="85000"/>
                </a:lnSpc>
              </a:pPr>
              <a:endParaRPr lang="en-US" sz="1800" dirty="0">
                <a:solidFill>
                  <a:srgbClr val="0D0D0D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355599" y="828645"/>
              <a:ext cx="634038" cy="886167"/>
            </a:xfrm>
            <a:prstGeom prst="rect">
              <a:avLst/>
            </a:prstGeom>
            <a:solidFill>
              <a:srgbClr val="006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43994" y="944605"/>
              <a:ext cx="516295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defRPr/>
              </a:pPr>
              <a:r>
                <a:rPr lang="en-US" b="1" dirty="0" smtClean="0">
                  <a:latin typeface="Source Sans Pro" charset="0"/>
                  <a:ea typeface="Source Sans Pro" charset="0"/>
                  <a:cs typeface="Source Sans Pro" charset="0"/>
                </a:rPr>
                <a:t>Approach and Timeframe</a:t>
              </a:r>
              <a:endPara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95000"/>
                </a:lnSpc>
                <a:defRPr/>
              </a:pPr>
              <a:r>
                <a:rPr lang="en-US" dirty="0" smtClean="0">
                  <a:latin typeface="Source Sans Pro" charset="0"/>
                  <a:ea typeface="Source Sans Pro" charset="0"/>
                  <a:cs typeface="Source Sans Pro" charset="0"/>
                </a:rPr>
                <a:t>Measurable Goals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8711" y="905355"/>
              <a:ext cx="3465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</a:t>
              </a:r>
              <a:endParaRPr lang="en-US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42184" y="666750"/>
            <a:ext cx="2801815" cy="3771900"/>
            <a:chOff x="6342184" y="666750"/>
            <a:chExt cx="2801815" cy="3771900"/>
          </a:xfrm>
        </p:grpSpPr>
        <p:sp>
          <p:nvSpPr>
            <p:cNvPr id="25" name="Rectangle 20"/>
            <p:cNvSpPr>
              <a:spLocks noChangeArrowheads="1"/>
            </p:cNvSpPr>
            <p:nvPr/>
          </p:nvSpPr>
          <p:spPr bwMode="gray">
            <a:xfrm>
              <a:off x="6342184" y="666750"/>
              <a:ext cx="2801815" cy="3771900"/>
            </a:xfrm>
            <a:prstGeom prst="rect">
              <a:avLst/>
            </a:prstGeom>
            <a:solidFill>
              <a:srgbClr val="006CB4"/>
            </a:solidFill>
            <a:ln>
              <a:noFill/>
            </a:ln>
            <a:extLst/>
          </p:spPr>
          <p:txBody>
            <a:bodyPr vert="horz" wrap="square" lIns="68573" tIns="34286" rIns="68573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615311" y="2552700"/>
              <a:ext cx="2272183" cy="164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We know the timeframe for this program is </a:t>
              </a:r>
              <a:r>
                <a:rPr lang="en-US" sz="2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very ambitious</a:t>
              </a:r>
              <a:r>
                <a:rPr lang="en-US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which is exactly what UIT and Stanford need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9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3264" y="179262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WHY CLOUD AND WHY NOW?</a:t>
            </a:r>
            <a:endParaRPr lang="en-US" sz="1400" b="1" spc="130" dirty="0">
              <a:solidFill>
                <a:srgbClr val="55565A">
                  <a:lumMod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1003" y="666750"/>
            <a:ext cx="1647741" cy="3860318"/>
            <a:chOff x="351003" y="666750"/>
            <a:chExt cx="1647741" cy="38603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949" y="666750"/>
              <a:ext cx="1579500" cy="2114024"/>
            </a:xfrm>
            <a:prstGeom prst="rect">
              <a:avLst/>
            </a:prstGeom>
          </p:spPr>
        </p:pic>
        <p:sp>
          <p:nvSpPr>
            <p:cNvPr id="3" name="Rechteck 5"/>
            <p:cNvSpPr/>
            <p:nvPr/>
          </p:nvSpPr>
          <p:spPr bwMode="gray">
            <a:xfrm>
              <a:off x="391948" y="666751"/>
              <a:ext cx="1579500" cy="2114024"/>
            </a:xfrm>
            <a:prstGeom prst="rect">
              <a:avLst/>
            </a:prstGeom>
            <a:solidFill>
              <a:schemeClr val="accent1">
                <a:lumMod val="5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Source Sans Pro" charset="0"/>
                  <a:ea typeface="Source Sans Pro" charset="0"/>
                  <a:cs typeface="Source Sans Pro" charset="0"/>
                </a:rPr>
                <a:t>EARTHQUAKE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latin typeface="Source Sans Pro" charset="0"/>
                  <a:ea typeface="Source Sans Pro" charset="0"/>
                  <a:cs typeface="Source Sans Pro" charset="0"/>
                </a:rPr>
                <a:t>DANGER IS </a:t>
              </a:r>
              <a:r>
                <a:rPr lang="en-US" sz="4000" b="1" dirty="0" smtClean="0">
                  <a:latin typeface="Source Sans Pro" charset="0"/>
                  <a:ea typeface="Source Sans Pro" charset="0"/>
                  <a:cs typeface="Source Sans Pro" charset="0"/>
                </a:rPr>
                <a:t>REAL</a:t>
              </a:r>
              <a:endParaRPr lang="en-US" sz="4400" b="1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1003" y="2868152"/>
              <a:ext cx="1647741" cy="1658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Heightened disaster  risk in SF </a:t>
              </a:r>
              <a:r>
                <a:rPr lang="en-US" altLang="en-US" sz="1200" dirty="0">
                  <a:latin typeface="Source Sans Pro" charset="0"/>
                  <a:ea typeface="Source Sans Pro" charset="0"/>
                  <a:cs typeface="Source Sans Pro" charset="0"/>
                </a:rPr>
                <a:t>Bay </a:t>
              </a: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Area</a:t>
              </a:r>
              <a:endParaRPr lang="en-US" altLang="en-US" sz="1200" dirty="0"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Essential to ensure continued </a:t>
              </a:r>
              <a:r>
                <a:rPr lang="en-US" altLang="en-US" sz="1200" dirty="0">
                  <a:latin typeface="Source Sans Pro" charset="0"/>
                  <a:ea typeface="Source Sans Pro" charset="0"/>
                  <a:cs typeface="Source Sans Pro" charset="0"/>
                </a:rPr>
                <a:t>operations and protection of critical data assets</a:t>
              </a:r>
            </a:p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en-US" altLang="en-US" sz="1200" dirty="0">
                  <a:latin typeface="Source Sans Pro" charset="0"/>
                  <a:ea typeface="Source Sans Pro" charset="0"/>
                  <a:cs typeface="Source Sans Pro" charset="0"/>
                </a:rPr>
                <a:t>Geo-diversity is a critical aspect of </a:t>
              </a: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BC/DR plans</a:t>
              </a:r>
              <a:endParaRPr lang="en-US" altLang="en-US" sz="12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98744" y="676536"/>
            <a:ext cx="1688175" cy="3773588"/>
            <a:chOff x="1998744" y="656962"/>
            <a:chExt cx="1688175" cy="37931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0123" y="656962"/>
              <a:ext cx="1579500" cy="2133600"/>
            </a:xfrm>
            <a:prstGeom prst="rect">
              <a:avLst/>
            </a:prstGeom>
          </p:spPr>
        </p:pic>
        <p:sp>
          <p:nvSpPr>
            <p:cNvPr id="4" name="Rechteck 8"/>
            <p:cNvSpPr/>
            <p:nvPr/>
          </p:nvSpPr>
          <p:spPr bwMode="gray">
            <a:xfrm>
              <a:off x="2080123" y="666751"/>
              <a:ext cx="1579500" cy="2114024"/>
            </a:xfrm>
            <a:prstGeom prst="rect">
              <a:avLst/>
            </a:prstGeom>
            <a:solidFill>
              <a:srgbClr val="9C1322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en-US" sz="2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CAMPUS </a:t>
              </a:r>
              <a:r>
                <a:rPr lang="en-US" altLang="en-US" sz="32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SPACE</a:t>
              </a:r>
              <a:r>
                <a:rPr lang="en-US" altLang="en-US" sz="28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endParaRPr lang="en-US" altLang="en-US" sz="28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altLang="en-US" sz="12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IS </a:t>
              </a:r>
              <a:r>
                <a:rPr lang="en-US" altLang="en-US" sz="12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AT A PREMIUM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98744" y="2868152"/>
              <a:ext cx="1688175" cy="158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en-US" altLang="en-US" sz="1200" dirty="0">
                  <a:latin typeface="Source Sans Pro" charset="0"/>
                  <a:ea typeface="Source Sans Pro" charset="0"/>
                  <a:cs typeface="Source Sans Pro" charset="0"/>
                </a:rPr>
                <a:t>Priority use is in direct support of teaching, </a:t>
              </a: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learning, </a:t>
              </a:r>
              <a:r>
                <a:rPr lang="en-US" altLang="en-US" sz="1200" dirty="0">
                  <a:latin typeface="Source Sans Pro" charset="0"/>
                  <a:ea typeface="Source Sans Pro" charset="0"/>
                  <a:cs typeface="Source Sans Pro" charset="0"/>
                </a:rPr>
                <a:t>and </a:t>
              </a: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research</a:t>
              </a:r>
            </a:p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Imperative </a:t>
              </a:r>
              <a:r>
                <a:rPr lang="en-US" altLang="en-US" sz="1200" dirty="0">
                  <a:latin typeface="Source Sans Pro" charset="0"/>
                  <a:ea typeface="Source Sans Pro" charset="0"/>
                  <a:cs typeface="Source Sans Pro" charset="0"/>
                </a:rPr>
                <a:t>to support growth of computing without increase in physical footprint of administrative data centers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14724" y="666751"/>
            <a:ext cx="1647231" cy="3633950"/>
            <a:chOff x="3714724" y="666751"/>
            <a:chExt cx="1647231" cy="36339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8297" y="676536"/>
              <a:ext cx="1579501" cy="2115071"/>
            </a:xfrm>
            <a:prstGeom prst="rect">
              <a:avLst/>
            </a:prstGeom>
          </p:spPr>
        </p:pic>
        <p:sp>
          <p:nvSpPr>
            <p:cNvPr id="5" name="Rechteck 11"/>
            <p:cNvSpPr/>
            <p:nvPr/>
          </p:nvSpPr>
          <p:spPr bwMode="gray">
            <a:xfrm>
              <a:off x="3768298" y="666751"/>
              <a:ext cx="1579500" cy="2114024"/>
            </a:xfrm>
            <a:prstGeom prst="rect">
              <a:avLst/>
            </a:prstGeom>
            <a:solidFill>
              <a:schemeClr val="accent3">
                <a:lumMod val="5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en-US" sz="28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QUICK </a:t>
              </a:r>
              <a:r>
                <a:rPr lang="en-US" altLang="en-US" sz="12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PROVISIONING </a:t>
              </a:r>
              <a:r>
                <a:rPr lang="en-US" altLang="en-US" sz="16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EXPECTED</a:t>
              </a:r>
            </a:p>
          </p:txBody>
        </p:sp>
        <p:sp>
          <p:nvSpPr>
            <p:cNvPr id="14" name="Rectangle 67"/>
            <p:cNvSpPr>
              <a:spLocks noChangeArrowheads="1"/>
            </p:cNvSpPr>
            <p:nvPr/>
          </p:nvSpPr>
          <p:spPr bwMode="gray">
            <a:xfrm>
              <a:off x="3714724" y="2877939"/>
              <a:ext cx="1647231" cy="142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7800" indent="-177800"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marL="0" indent="0" algn="l" eaLnBrk="1" hangingPunct="1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UIT has achieved recent gains</a:t>
              </a:r>
            </a:p>
            <a:p>
              <a:pPr marL="0" indent="0" eaLnBrk="1" hangingPunct="1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en-US" altLang="en-US" sz="1200" dirty="0">
                  <a:latin typeface="Source Sans Pro" charset="0"/>
                  <a:ea typeface="Source Sans Pro" charset="0"/>
                  <a:cs typeface="Source Sans Pro" charset="0"/>
                </a:rPr>
                <a:t>Clients </a:t>
              </a: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expect </a:t>
              </a:r>
              <a:r>
                <a:rPr lang="en-US" altLang="en-US" sz="1200" dirty="0">
                  <a:latin typeface="Source Sans Pro" charset="0"/>
                  <a:ea typeface="Source Sans Pro" charset="0"/>
                  <a:cs typeface="Source Sans Pro" charset="0"/>
                </a:rPr>
                <a:t>nearly instantaneous provisioning</a:t>
              </a:r>
            </a:p>
            <a:p>
              <a:pPr marL="0" indent="0" algn="l" eaLnBrk="1" hangingPunct="1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endParaRPr lang="en-US" altLang="en-US" sz="1200" dirty="0" smtClean="0"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marL="0" indent="0" algn="l" eaLnBrk="1" hangingPunct="1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endParaRPr lang="en-US" altLang="en-US" sz="12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8668" y="666750"/>
            <a:ext cx="1607306" cy="3322761"/>
            <a:chOff x="5428668" y="666750"/>
            <a:chExt cx="1607306" cy="332276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56472" y="686274"/>
              <a:ext cx="1579502" cy="2094500"/>
            </a:xfrm>
            <a:prstGeom prst="rect">
              <a:avLst/>
            </a:prstGeom>
          </p:spPr>
        </p:pic>
        <p:sp>
          <p:nvSpPr>
            <p:cNvPr id="6" name="Rechteck 13"/>
            <p:cNvSpPr/>
            <p:nvPr/>
          </p:nvSpPr>
          <p:spPr bwMode="gray">
            <a:xfrm>
              <a:off x="5456473" y="666750"/>
              <a:ext cx="1579500" cy="2114024"/>
            </a:xfrm>
            <a:prstGeom prst="rect">
              <a:avLst/>
            </a:prstGeom>
            <a:solidFill>
              <a:srgbClr val="006CB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COMPUTING RESOURCES </a:t>
              </a:r>
              <a:endParaRPr lang="en-US" altLang="en-US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en-US" sz="24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EASILY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28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SCALE</a:t>
              </a:r>
              <a:endParaRPr lang="en-US" altLang="en-US" sz="28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7" name="Rectangle 67"/>
            <p:cNvSpPr>
              <a:spLocks noChangeArrowheads="1"/>
            </p:cNvSpPr>
            <p:nvPr/>
          </p:nvSpPr>
          <p:spPr bwMode="gray">
            <a:xfrm>
              <a:off x="5428668" y="2878438"/>
              <a:ext cx="1566361" cy="111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7800" indent="-177800"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marL="0" indent="0" algn="l" eaLnBrk="1" hangingPunct="1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Resources can scale up during critical business times </a:t>
              </a:r>
            </a:p>
            <a:p>
              <a:pPr marL="0" indent="0" algn="l" eaLnBrk="1" hangingPunct="1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Resources can scale down when not in use to save money</a:t>
              </a:r>
              <a:endParaRPr lang="en-US" altLang="en-US" sz="12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44647" y="666750"/>
            <a:ext cx="1641052" cy="3312475"/>
            <a:chOff x="7144647" y="666750"/>
            <a:chExt cx="1641052" cy="33124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4647" y="666750"/>
              <a:ext cx="1579501" cy="2123559"/>
            </a:xfrm>
            <a:prstGeom prst="rect">
              <a:avLst/>
            </a:prstGeom>
          </p:spPr>
        </p:pic>
        <p:sp>
          <p:nvSpPr>
            <p:cNvPr id="7" name="Rechteck 15"/>
            <p:cNvSpPr/>
            <p:nvPr/>
          </p:nvSpPr>
          <p:spPr bwMode="gray">
            <a:xfrm>
              <a:off x="7144648" y="666751"/>
              <a:ext cx="1579500" cy="2114023"/>
            </a:xfrm>
            <a:prstGeom prst="rect">
              <a:avLst/>
            </a:prstGeom>
            <a:solidFill>
              <a:srgbClr val="81B2F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85000"/>
                </a:lnSpc>
              </a:pPr>
              <a:r>
                <a:rPr lang="en-US" alt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NEW FEATURES </a:t>
              </a:r>
              <a:endParaRPr lang="en-US" altLang="en-US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altLang="en-US" sz="14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AND </a:t>
              </a:r>
              <a:r>
                <a:rPr lang="en-US" alt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FUNCTIONS </a:t>
              </a:r>
              <a:endParaRPr lang="en-US" altLang="en-US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altLang="en-US" sz="15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MORE </a:t>
              </a:r>
              <a:r>
                <a:rPr lang="en-US" altLang="en-US" sz="15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QUICKLY </a:t>
              </a:r>
              <a:r>
                <a:rPr lang="en-US" altLang="en-US" sz="21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AVAILABLE </a:t>
              </a:r>
            </a:p>
          </p:txBody>
        </p:sp>
        <p:sp>
          <p:nvSpPr>
            <p:cNvPr id="18" name="Rectangle 67"/>
            <p:cNvSpPr>
              <a:spLocks noChangeArrowheads="1"/>
            </p:cNvSpPr>
            <p:nvPr/>
          </p:nvSpPr>
          <p:spPr bwMode="gray">
            <a:xfrm>
              <a:off x="7144648" y="2868152"/>
              <a:ext cx="1641051" cy="111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7800" indent="-177800"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 marL="0" indent="0" algn="l" eaLnBrk="1" hangingPunct="1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Cloud vendors continuously improve functionality</a:t>
              </a:r>
            </a:p>
            <a:p>
              <a:pPr marL="0" indent="0" algn="l" eaLnBrk="1" hangingPunct="1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en-US" alt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Cloud solutions introduce new features more quickly</a:t>
              </a:r>
              <a:endParaRPr lang="en-US" altLang="en-US" sz="12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8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82150" y="1647177"/>
            <a:ext cx="8332200" cy="2791473"/>
            <a:chOff x="382150" y="1647177"/>
            <a:chExt cx="8332200" cy="2791473"/>
          </a:xfrm>
        </p:grpSpPr>
        <p:sp>
          <p:nvSpPr>
            <p:cNvPr id="42" name="Rechteck 13"/>
            <p:cNvSpPr/>
            <p:nvPr/>
          </p:nvSpPr>
          <p:spPr>
            <a:xfrm>
              <a:off x="382150" y="1647177"/>
              <a:ext cx="8332200" cy="27914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5157000" rIns="189000" bIns="81000" anchor="b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endParaRPr lang="en-US" sz="1050" noProof="1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0833" y="4051924"/>
              <a:ext cx="7929512" cy="302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CURRENT STATE </a:t>
              </a:r>
              <a:r>
                <a:rPr lang="en-US" sz="16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| </a:t>
              </a:r>
              <a:r>
                <a:rPr lang="en-US" sz="14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UIT </a:t>
              </a:r>
              <a:r>
                <a:rPr lang="en-US" sz="14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opportunistically acquires cloud products and </a:t>
              </a:r>
              <a:r>
                <a:rPr lang="en-US" sz="14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services</a:t>
              </a:r>
              <a:endParaRPr lang="en-US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3264" y="179262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VISION FOR UIT CLOUD TRANSFORMATION PROGRAM</a:t>
            </a:r>
            <a:endParaRPr lang="en-US" sz="1400" b="1" spc="130" dirty="0">
              <a:solidFill>
                <a:srgbClr val="55565A">
                  <a:lumMod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2150" y="666750"/>
            <a:ext cx="8332200" cy="882650"/>
            <a:chOff x="382150" y="666750"/>
            <a:chExt cx="8332200" cy="882650"/>
          </a:xfrm>
        </p:grpSpPr>
        <p:grpSp>
          <p:nvGrpSpPr>
            <p:cNvPr id="64" name="Group 63"/>
            <p:cNvGrpSpPr/>
            <p:nvPr/>
          </p:nvGrpSpPr>
          <p:grpSpPr>
            <a:xfrm>
              <a:off x="382150" y="666750"/>
              <a:ext cx="8332200" cy="882650"/>
              <a:chOff x="382150" y="666750"/>
              <a:chExt cx="8332200" cy="774766"/>
            </a:xfrm>
          </p:grpSpPr>
          <p:sp>
            <p:nvSpPr>
              <p:cNvPr id="65" name="Rechteck 12"/>
              <p:cNvSpPr/>
              <p:nvPr/>
            </p:nvSpPr>
            <p:spPr>
              <a:xfrm>
                <a:off x="382150" y="666750"/>
                <a:ext cx="8332200" cy="774766"/>
              </a:xfrm>
              <a:prstGeom prst="rect">
                <a:avLst/>
              </a:prstGeom>
              <a:solidFill>
                <a:srgbClr val="006CB4"/>
              </a:solidFill>
            </p:spPr>
            <p:txBody>
              <a:bodyPr wrap="square" lIns="189000" tIns="81000" rIns="515700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750"/>
                  </a:spcAft>
                </a:pPr>
                <a:endParaRPr lang="en-US" sz="105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80833" y="754226"/>
                <a:ext cx="8071496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FUTURE </a:t>
                </a:r>
                <a:r>
                  <a:rPr lang="en-US" sz="16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STATE </a:t>
                </a:r>
                <a:endParaRPr lang="en-US" sz="14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057400" y="764527"/>
              <a:ext cx="6656950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UIT pursues an enterprise cloud strategy that shifts most of our service portfolio to cloud-based products and cloud-hosted deployments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By 2019, UIT has a cohesive and integrated cloud-based portfolio of services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2032000" y="789927"/>
              <a:ext cx="2724" cy="581673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05466" y="1555989"/>
            <a:ext cx="8519289" cy="2390012"/>
            <a:chOff x="305466" y="1555989"/>
            <a:chExt cx="8519289" cy="2390012"/>
          </a:xfrm>
        </p:grpSpPr>
        <p:sp>
          <p:nvSpPr>
            <p:cNvPr id="102" name="Rechteck 13"/>
            <p:cNvSpPr/>
            <p:nvPr/>
          </p:nvSpPr>
          <p:spPr>
            <a:xfrm>
              <a:off x="305466" y="1555989"/>
              <a:ext cx="8519289" cy="23900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5157000" rIns="189000" bIns="81000" anchor="b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endParaRPr lang="en-US" sz="1050" noProof="1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98870" y="1631964"/>
              <a:ext cx="3263727" cy="302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81B2F5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HOW WE WILL GET THERE</a:t>
              </a:r>
              <a:endParaRPr lang="en-US" sz="1600" b="1" dirty="0">
                <a:solidFill>
                  <a:srgbClr val="81B2F5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68" name="AutoShape 3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382150" y="1962675"/>
              <a:ext cx="2125592" cy="1885296"/>
            </a:xfrm>
            <a:prstGeom prst="homePlate">
              <a:avLst>
                <a:gd name="adj" fmla="val 22040"/>
              </a:avLst>
            </a:prstGeom>
            <a:solidFill>
              <a:srgbClr val="81B2F6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lIns="108000" tIns="72000" rIns="108000" bIns="72000" anchor="ctr"/>
            <a:lstStyle/>
            <a:p>
              <a:pPr defTabSz="801688" eaLnBrk="0" hangingPunct="0">
                <a:lnSpc>
                  <a:spcPct val="95000"/>
                </a:lnSpc>
                <a:spcAft>
                  <a:spcPts val="800"/>
                </a:spcAft>
              </a:pPr>
              <a:endParaRPr lang="en-US" cap="all" noProof="1">
                <a:solidFill>
                  <a:schemeClr val="bg2"/>
                </a:solidFill>
                <a:latin typeface="Calibri Light" panose="020F0302020204030204" pitchFamily="34" charset="0"/>
                <a:cs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2589" y="2466036"/>
              <a:ext cx="1498144" cy="721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85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STRATEGIC VISION AND PLANNING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35200" y="1962675"/>
              <a:ext cx="2382218" cy="1885296"/>
              <a:chOff x="2235200" y="1962675"/>
              <a:chExt cx="2382218" cy="1885296"/>
            </a:xfrm>
          </p:grpSpPr>
          <p:sp>
            <p:nvSpPr>
              <p:cNvPr id="69" name="AutoShape 10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2235200" y="1962675"/>
                <a:ext cx="2339863" cy="1885296"/>
              </a:xfrm>
              <a:prstGeom prst="chevron">
                <a:avLst>
                  <a:gd name="adj" fmla="val 22557"/>
                </a:avLst>
              </a:prstGeom>
              <a:solidFill>
                <a:srgbClr val="81B2F6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08000" tIns="72000" rIns="108000" bIns="72000" anchor="ctr"/>
              <a:lstStyle/>
              <a:p>
                <a:pPr defTabSz="801688" eaLnBrk="0" hangingPunct="0">
                  <a:lnSpc>
                    <a:spcPct val="95000"/>
                  </a:lnSpc>
                  <a:spcAft>
                    <a:spcPts val="800"/>
                  </a:spcAft>
                </a:pPr>
                <a:endParaRPr lang="en-US" cap="all" noProof="1">
                  <a:solidFill>
                    <a:schemeClr val="bg2"/>
                  </a:solidFill>
                  <a:latin typeface="Calibri Light" panose="020F0302020204030204" pitchFamily="34" charset="0"/>
                  <a:cs typeface="Arial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735855" y="2466036"/>
                <a:ext cx="1881563" cy="721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85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PORTFOLIO ANALYSIS AND GOVERNANCE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304843" y="1962675"/>
              <a:ext cx="2544331" cy="1885296"/>
              <a:chOff x="2235200" y="1962675"/>
              <a:chExt cx="2544331" cy="1885296"/>
            </a:xfrm>
          </p:grpSpPr>
          <p:sp>
            <p:nvSpPr>
              <p:cNvPr id="106" name="AutoShape 10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2235200" y="1962675"/>
                <a:ext cx="2339863" cy="1885296"/>
              </a:xfrm>
              <a:prstGeom prst="chevron">
                <a:avLst>
                  <a:gd name="adj" fmla="val 22557"/>
                </a:avLst>
              </a:prstGeom>
              <a:solidFill>
                <a:srgbClr val="81B2F6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08000" tIns="72000" rIns="108000" bIns="72000" anchor="ctr"/>
              <a:lstStyle/>
              <a:p>
                <a:pPr defTabSz="801688" eaLnBrk="0" hangingPunct="0">
                  <a:lnSpc>
                    <a:spcPct val="95000"/>
                  </a:lnSpc>
                  <a:spcAft>
                    <a:spcPts val="800"/>
                  </a:spcAft>
                </a:pPr>
                <a:endParaRPr lang="en-US" cap="all" noProof="1">
                  <a:solidFill>
                    <a:schemeClr val="bg2"/>
                  </a:solidFill>
                  <a:latin typeface="Calibri Light" panose="020F0302020204030204" pitchFamily="34" charset="0"/>
                  <a:cs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709887" y="2464753"/>
                <a:ext cx="2069644" cy="721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85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ORGANIZATIONAL ASSESSMENT AND DEVELOPMENT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374487" y="1962675"/>
              <a:ext cx="2395066" cy="1885296"/>
              <a:chOff x="2235200" y="1962675"/>
              <a:chExt cx="2395066" cy="1885296"/>
            </a:xfrm>
          </p:grpSpPr>
          <p:sp>
            <p:nvSpPr>
              <p:cNvPr id="109" name="AutoShape 10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2235200" y="1962675"/>
                <a:ext cx="2339863" cy="1885296"/>
              </a:xfrm>
              <a:prstGeom prst="chevron">
                <a:avLst>
                  <a:gd name="adj" fmla="val 22557"/>
                </a:avLst>
              </a:prstGeom>
              <a:solidFill>
                <a:srgbClr val="81B2F6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08000" tIns="72000" rIns="108000" bIns="72000" anchor="ctr"/>
              <a:lstStyle/>
              <a:p>
                <a:pPr defTabSz="801688" eaLnBrk="0" hangingPunct="0">
                  <a:lnSpc>
                    <a:spcPct val="95000"/>
                  </a:lnSpc>
                  <a:spcAft>
                    <a:spcPts val="800"/>
                  </a:spcAft>
                </a:pPr>
                <a:endParaRPr lang="en-US" cap="all" noProof="1">
                  <a:solidFill>
                    <a:schemeClr val="bg2"/>
                  </a:solidFill>
                  <a:latin typeface="Calibri Light" panose="020F0302020204030204" pitchFamily="34" charset="0"/>
                  <a:cs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713384" y="2465907"/>
                <a:ext cx="1916882" cy="720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85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CLOUD TRANSITION AND EXECUTION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16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150" y="3958814"/>
            <a:ext cx="8332200" cy="479836"/>
            <a:chOff x="382150" y="3958814"/>
            <a:chExt cx="8332200" cy="479836"/>
          </a:xfrm>
        </p:grpSpPr>
        <p:sp>
          <p:nvSpPr>
            <p:cNvPr id="8" name="Rechteck 13"/>
            <p:cNvSpPr/>
            <p:nvPr/>
          </p:nvSpPr>
          <p:spPr>
            <a:xfrm>
              <a:off x="382150" y="3958814"/>
              <a:ext cx="8332200" cy="4798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5157000" rIns="189000" bIns="81000" anchor="b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endParaRPr lang="en-US" sz="1050" noProof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0833" y="4051924"/>
              <a:ext cx="7929512" cy="302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CURRENT STATE</a:t>
              </a:r>
              <a:endParaRPr lang="en-US" sz="1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3264" y="179262"/>
            <a:ext cx="85314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QUALITATIVE GOALS </a:t>
            </a:r>
            <a:r>
              <a:rPr lang="en-US" sz="2000" spc="130" dirty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FOR UIT CLOUD </a:t>
            </a:r>
            <a:r>
              <a:rPr lang="en-US" sz="2000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TRANSFORMATION</a:t>
            </a:r>
            <a:endParaRPr lang="en-US" sz="2000" spc="130" dirty="0">
              <a:solidFill>
                <a:srgbClr val="55565A">
                  <a:lumMod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1400" b="1" spc="130" dirty="0">
              <a:solidFill>
                <a:srgbClr val="55565A">
                  <a:lumMod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2150" y="666750"/>
            <a:ext cx="8332200" cy="495915"/>
            <a:chOff x="382150" y="666750"/>
            <a:chExt cx="8332200" cy="495915"/>
          </a:xfrm>
        </p:grpSpPr>
        <p:sp>
          <p:nvSpPr>
            <p:cNvPr id="7" name="Rechteck 12"/>
            <p:cNvSpPr/>
            <p:nvPr/>
          </p:nvSpPr>
          <p:spPr>
            <a:xfrm>
              <a:off x="382150" y="666750"/>
              <a:ext cx="8332200" cy="495915"/>
            </a:xfrm>
            <a:prstGeom prst="rect">
              <a:avLst/>
            </a:prstGeom>
            <a:solidFill>
              <a:srgbClr val="006CB4"/>
            </a:solidFill>
          </p:spPr>
          <p:txBody>
            <a:bodyPr wrap="square" lIns="189000" tIns="81000" rIns="5157000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10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833" y="754226"/>
              <a:ext cx="8071496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FUTURE </a:t>
              </a:r>
              <a:r>
                <a:rPr lang="en-US" sz="16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STATE </a:t>
              </a:r>
              <a:r>
                <a:rPr lang="en-US" sz="16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| </a:t>
              </a:r>
              <a:r>
                <a:rPr lang="en-US" sz="14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By </a:t>
              </a:r>
              <a:r>
                <a:rPr lang="en-US" sz="14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2019, UIT has a cohesive and integrated cloud-based portfolio of </a:t>
              </a:r>
              <a:r>
                <a:rPr lang="en-US" sz="14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services</a:t>
              </a:r>
              <a:endParaRPr lang="en-US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028518" y="1224497"/>
            <a:ext cx="1683682" cy="2620911"/>
            <a:chOff x="7317968" y="1266446"/>
            <a:chExt cx="1683682" cy="2637432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72" b="10072"/>
            <a:stretch/>
          </p:blipFill>
          <p:spPr>
            <a:xfrm>
              <a:off x="7337950" y="3041499"/>
              <a:ext cx="1660091" cy="862379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7317968" y="1266446"/>
              <a:ext cx="1683681" cy="1780957"/>
              <a:chOff x="7315431" y="1278277"/>
              <a:chExt cx="1683681" cy="1780957"/>
            </a:xfrm>
          </p:grpSpPr>
          <p:sp>
            <p:nvSpPr>
              <p:cNvPr id="31" name="Rechteck 8"/>
              <p:cNvSpPr/>
              <p:nvPr/>
            </p:nvSpPr>
            <p:spPr bwMode="gray">
              <a:xfrm>
                <a:off x="7315431" y="1278277"/>
                <a:ext cx="1683681" cy="1780957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tIns="486000" rIns="135000" bIns="27000" rtlCol="0" anchor="t" anchorCtr="0"/>
              <a:lstStyle/>
              <a:p>
                <a:pPr>
                  <a:lnSpc>
                    <a:spcPct val="90000"/>
                  </a:lnSpc>
                  <a:spcAft>
                    <a:spcPts val="750"/>
                  </a:spcAft>
                </a:pPr>
                <a:endParaRPr lang="en-US" sz="1200" u="sng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384046" y="1339756"/>
                <a:ext cx="1556474" cy="1282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Automated improvements with no service disruption, auto-scaling capabilities, resilient deployments by service level and by system design</a:t>
                </a:r>
              </a:p>
            </p:txBody>
          </p:sp>
        </p:grpSp>
        <p:sp>
          <p:nvSpPr>
            <p:cNvPr id="60" name="Rechteck 46"/>
            <p:cNvSpPr/>
            <p:nvPr/>
          </p:nvSpPr>
          <p:spPr bwMode="gray">
            <a:xfrm>
              <a:off x="7322414" y="3030878"/>
              <a:ext cx="1679236" cy="872906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86000" rIns="135000" bIns="27000" rtlCol="0" anchor="t" anchorCtr="0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1200" u="sng" dirty="0"/>
            </a:p>
          </p:txBody>
        </p:sp>
        <p:sp>
          <p:nvSpPr>
            <p:cNvPr id="71" name="Freeform 82"/>
            <p:cNvSpPr>
              <a:spLocks/>
            </p:cNvSpPr>
            <p:nvPr/>
          </p:nvSpPr>
          <p:spPr bwMode="gray">
            <a:xfrm>
              <a:off x="8033938" y="3306064"/>
              <a:ext cx="306661" cy="337514"/>
            </a:xfrm>
            <a:custGeom>
              <a:avLst/>
              <a:gdLst>
                <a:gd name="T0" fmla="*/ 298 w 355"/>
                <a:gd name="T1" fmla="*/ 0 h 370"/>
                <a:gd name="T2" fmla="*/ 241 w 355"/>
                <a:gd name="T3" fmla="*/ 57 h 370"/>
                <a:gd name="T4" fmla="*/ 242 w 355"/>
                <a:gd name="T5" fmla="*/ 67 h 370"/>
                <a:gd name="T6" fmla="*/ 99 w 355"/>
                <a:gd name="T7" fmla="*/ 147 h 370"/>
                <a:gd name="T8" fmla="*/ 57 w 355"/>
                <a:gd name="T9" fmla="*/ 128 h 370"/>
                <a:gd name="T10" fmla="*/ 0 w 355"/>
                <a:gd name="T11" fmla="*/ 186 h 370"/>
                <a:gd name="T12" fmla="*/ 57 w 355"/>
                <a:gd name="T13" fmla="*/ 243 h 370"/>
                <a:gd name="T14" fmla="*/ 100 w 355"/>
                <a:gd name="T15" fmla="*/ 224 h 370"/>
                <a:gd name="T16" fmla="*/ 241 w 355"/>
                <a:gd name="T17" fmla="*/ 306 h 370"/>
                <a:gd name="T18" fmla="*/ 240 w 355"/>
                <a:gd name="T19" fmla="*/ 313 h 370"/>
                <a:gd name="T20" fmla="*/ 297 w 355"/>
                <a:gd name="T21" fmla="*/ 370 h 370"/>
                <a:gd name="T22" fmla="*/ 355 w 355"/>
                <a:gd name="T23" fmla="*/ 313 h 370"/>
                <a:gd name="T24" fmla="*/ 297 w 355"/>
                <a:gd name="T25" fmla="*/ 256 h 370"/>
                <a:gd name="T26" fmla="*/ 254 w 355"/>
                <a:gd name="T27" fmla="*/ 276 h 370"/>
                <a:gd name="T28" fmla="*/ 114 w 355"/>
                <a:gd name="T29" fmla="*/ 194 h 370"/>
                <a:gd name="T30" fmla="*/ 114 w 355"/>
                <a:gd name="T31" fmla="*/ 186 h 370"/>
                <a:gd name="T32" fmla="*/ 114 w 355"/>
                <a:gd name="T33" fmla="*/ 176 h 370"/>
                <a:gd name="T34" fmla="*/ 256 w 355"/>
                <a:gd name="T35" fmla="*/ 96 h 370"/>
                <a:gd name="T36" fmla="*/ 298 w 355"/>
                <a:gd name="T37" fmla="*/ 115 h 370"/>
                <a:gd name="T38" fmla="*/ 355 w 355"/>
                <a:gd name="T39" fmla="*/ 57 h 370"/>
                <a:gd name="T40" fmla="*/ 298 w 355"/>
                <a:gd name="T41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5" h="370">
                  <a:moveTo>
                    <a:pt x="298" y="0"/>
                  </a:moveTo>
                  <a:cubicBezTo>
                    <a:pt x="266" y="0"/>
                    <a:pt x="241" y="26"/>
                    <a:pt x="241" y="57"/>
                  </a:cubicBezTo>
                  <a:cubicBezTo>
                    <a:pt x="241" y="61"/>
                    <a:pt x="241" y="64"/>
                    <a:pt x="242" y="67"/>
                  </a:cubicBezTo>
                  <a:cubicBezTo>
                    <a:pt x="99" y="147"/>
                    <a:pt x="99" y="147"/>
                    <a:pt x="99" y="147"/>
                  </a:cubicBezTo>
                  <a:cubicBezTo>
                    <a:pt x="89" y="136"/>
                    <a:pt x="74" y="128"/>
                    <a:pt x="57" y="128"/>
                  </a:cubicBezTo>
                  <a:cubicBezTo>
                    <a:pt x="26" y="128"/>
                    <a:pt x="0" y="154"/>
                    <a:pt x="0" y="186"/>
                  </a:cubicBezTo>
                  <a:cubicBezTo>
                    <a:pt x="0" y="217"/>
                    <a:pt x="26" y="243"/>
                    <a:pt x="57" y="243"/>
                  </a:cubicBezTo>
                  <a:cubicBezTo>
                    <a:pt x="74" y="243"/>
                    <a:pt x="90" y="235"/>
                    <a:pt x="100" y="224"/>
                  </a:cubicBezTo>
                  <a:cubicBezTo>
                    <a:pt x="241" y="306"/>
                    <a:pt x="241" y="306"/>
                    <a:pt x="241" y="306"/>
                  </a:cubicBezTo>
                  <a:cubicBezTo>
                    <a:pt x="240" y="309"/>
                    <a:pt x="240" y="311"/>
                    <a:pt x="240" y="313"/>
                  </a:cubicBezTo>
                  <a:cubicBezTo>
                    <a:pt x="240" y="345"/>
                    <a:pt x="266" y="370"/>
                    <a:pt x="297" y="370"/>
                  </a:cubicBezTo>
                  <a:cubicBezTo>
                    <a:pt x="329" y="370"/>
                    <a:pt x="355" y="345"/>
                    <a:pt x="355" y="313"/>
                  </a:cubicBezTo>
                  <a:cubicBezTo>
                    <a:pt x="355" y="282"/>
                    <a:pt x="329" y="256"/>
                    <a:pt x="297" y="256"/>
                  </a:cubicBezTo>
                  <a:cubicBezTo>
                    <a:pt x="280" y="256"/>
                    <a:pt x="264" y="264"/>
                    <a:pt x="254" y="276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1"/>
                    <a:pt x="114" y="188"/>
                    <a:pt x="114" y="186"/>
                  </a:cubicBezTo>
                  <a:cubicBezTo>
                    <a:pt x="114" y="182"/>
                    <a:pt x="114" y="179"/>
                    <a:pt x="114" y="176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67" y="108"/>
                    <a:pt x="282" y="115"/>
                    <a:pt x="298" y="115"/>
                  </a:cubicBezTo>
                  <a:cubicBezTo>
                    <a:pt x="330" y="115"/>
                    <a:pt x="355" y="89"/>
                    <a:pt x="355" y="57"/>
                  </a:cubicBezTo>
                  <a:cubicBezTo>
                    <a:pt x="355" y="26"/>
                    <a:pt x="330" y="0"/>
                    <a:pt x="2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98937" y="1226587"/>
            <a:ext cx="1679513" cy="2618730"/>
            <a:chOff x="3155403" y="1278277"/>
            <a:chExt cx="1679513" cy="2618730"/>
          </a:xfrm>
        </p:grpSpPr>
        <p:grpSp>
          <p:nvGrpSpPr>
            <p:cNvPr id="16" name="Group 15"/>
            <p:cNvGrpSpPr/>
            <p:nvPr/>
          </p:nvGrpSpPr>
          <p:grpSpPr>
            <a:xfrm>
              <a:off x="3159420" y="1278277"/>
              <a:ext cx="1675496" cy="1790700"/>
              <a:chOff x="3159420" y="1278277"/>
              <a:chExt cx="1675496" cy="1790700"/>
            </a:xfrm>
          </p:grpSpPr>
          <p:sp>
            <p:nvSpPr>
              <p:cNvPr id="28" name="Rechteck 5"/>
              <p:cNvSpPr/>
              <p:nvPr/>
            </p:nvSpPr>
            <p:spPr bwMode="gray">
              <a:xfrm>
                <a:off x="3159420" y="1278277"/>
                <a:ext cx="1675496" cy="17907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tIns="486000" rIns="135000" bIns="27000" rtlCol="0" anchor="t" anchorCtr="0"/>
              <a:lstStyle/>
              <a:p>
                <a:pPr>
                  <a:lnSpc>
                    <a:spcPct val="90000"/>
                  </a:lnSpc>
                  <a:spcAft>
                    <a:spcPts val="750"/>
                  </a:spcAft>
                </a:pPr>
                <a:endParaRPr lang="en-US" sz="1200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210862" y="1344828"/>
                <a:ext cx="1535154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200" dirty="0" smtClean="0">
                    <a:solidFill>
                      <a:schemeClr val="bg1">
                        <a:lumMod val="95000"/>
                      </a:schemeClr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An expert </a:t>
                </a:r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workforce with cloud technology and practices</a:t>
                </a:r>
              </a:p>
            </p:txBody>
          </p:sp>
        </p:grpSp>
        <p:sp>
          <p:nvSpPr>
            <p:cNvPr id="62" name="Rechteck 43"/>
            <p:cNvSpPr/>
            <p:nvPr/>
          </p:nvSpPr>
          <p:spPr bwMode="gray">
            <a:xfrm>
              <a:off x="3155403" y="3058885"/>
              <a:ext cx="1679513" cy="83812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86000" rIns="135000" bIns="27000" rtlCol="0" anchor="t" anchorCtr="0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1200" dirty="0"/>
            </a:p>
          </p:txBody>
        </p:sp>
        <p:sp>
          <p:nvSpPr>
            <p:cNvPr id="57" name="Rechteck 43"/>
            <p:cNvSpPr/>
            <p:nvPr/>
          </p:nvSpPr>
          <p:spPr bwMode="gray">
            <a:xfrm>
              <a:off x="3162345" y="3040121"/>
              <a:ext cx="1660698" cy="838122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86000" rIns="135000" bIns="27000" rtlCol="0" anchor="t" anchorCtr="0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1200" dirty="0"/>
            </a:p>
          </p:txBody>
        </p:sp>
        <p:grpSp>
          <p:nvGrpSpPr>
            <p:cNvPr id="73" name="Gruppieren 167"/>
            <p:cNvGrpSpPr/>
            <p:nvPr/>
          </p:nvGrpSpPr>
          <p:grpSpPr>
            <a:xfrm>
              <a:off x="3686266" y="3284890"/>
              <a:ext cx="602427" cy="337514"/>
              <a:chOff x="3378729" y="2363002"/>
              <a:chExt cx="1671001" cy="1027113"/>
            </a:xfrm>
            <a:solidFill>
              <a:schemeClr val="bg1"/>
            </a:solidFill>
          </p:grpSpPr>
          <p:sp>
            <p:nvSpPr>
              <p:cNvPr id="74" name="Freeform 5"/>
              <p:cNvSpPr>
                <a:spLocks/>
              </p:cNvSpPr>
              <p:nvPr/>
            </p:nvSpPr>
            <p:spPr bwMode="auto">
              <a:xfrm>
                <a:off x="3776874" y="2363002"/>
                <a:ext cx="893763" cy="1027113"/>
              </a:xfrm>
              <a:custGeom>
                <a:avLst/>
                <a:gdLst>
                  <a:gd name="T0" fmla="*/ 175 w 237"/>
                  <a:gd name="T1" fmla="*/ 191 h 271"/>
                  <a:gd name="T2" fmla="*/ 130 w 237"/>
                  <a:gd name="T3" fmla="*/ 145 h 271"/>
                  <a:gd name="T4" fmla="*/ 145 w 237"/>
                  <a:gd name="T5" fmla="*/ 110 h 271"/>
                  <a:gd name="T6" fmla="*/ 157 w 237"/>
                  <a:gd name="T7" fmla="*/ 86 h 271"/>
                  <a:gd name="T8" fmla="*/ 153 w 237"/>
                  <a:gd name="T9" fmla="*/ 73 h 271"/>
                  <a:gd name="T10" fmla="*/ 156 w 237"/>
                  <a:gd name="T11" fmla="*/ 49 h 271"/>
                  <a:gd name="T12" fmla="*/ 101 w 237"/>
                  <a:gd name="T13" fmla="*/ 0 h 271"/>
                  <a:gd name="T14" fmla="*/ 46 w 237"/>
                  <a:gd name="T15" fmla="*/ 49 h 271"/>
                  <a:gd name="T16" fmla="*/ 50 w 237"/>
                  <a:gd name="T17" fmla="*/ 73 h 271"/>
                  <a:gd name="T18" fmla="*/ 46 w 237"/>
                  <a:gd name="T19" fmla="*/ 86 h 271"/>
                  <a:gd name="T20" fmla="*/ 58 w 237"/>
                  <a:gd name="T21" fmla="*/ 110 h 271"/>
                  <a:gd name="T22" fmla="*/ 73 w 237"/>
                  <a:gd name="T23" fmla="*/ 145 h 271"/>
                  <a:gd name="T24" fmla="*/ 28 w 237"/>
                  <a:gd name="T25" fmla="*/ 191 h 271"/>
                  <a:gd name="T26" fmla="*/ 0 w 237"/>
                  <a:gd name="T27" fmla="*/ 215 h 271"/>
                  <a:gd name="T28" fmla="*/ 0 w 237"/>
                  <a:gd name="T29" fmla="*/ 271 h 271"/>
                  <a:gd name="T30" fmla="*/ 237 w 237"/>
                  <a:gd name="T31" fmla="*/ 271 h 271"/>
                  <a:gd name="T32" fmla="*/ 237 w 237"/>
                  <a:gd name="T33" fmla="*/ 229 h 271"/>
                  <a:gd name="T34" fmla="*/ 175 w 237"/>
                  <a:gd name="T35" fmla="*/ 19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7" h="271">
                    <a:moveTo>
                      <a:pt x="175" y="191"/>
                    </a:moveTo>
                    <a:cubicBezTo>
                      <a:pt x="141" y="178"/>
                      <a:pt x="130" y="167"/>
                      <a:pt x="130" y="145"/>
                    </a:cubicBezTo>
                    <a:cubicBezTo>
                      <a:pt x="130" y="130"/>
                      <a:pt x="140" y="135"/>
                      <a:pt x="145" y="110"/>
                    </a:cubicBezTo>
                    <a:cubicBezTo>
                      <a:pt x="146" y="99"/>
                      <a:pt x="156" y="110"/>
                      <a:pt x="157" y="86"/>
                    </a:cubicBezTo>
                    <a:cubicBezTo>
                      <a:pt x="157" y="76"/>
                      <a:pt x="153" y="73"/>
                      <a:pt x="153" y="73"/>
                    </a:cubicBezTo>
                    <a:cubicBezTo>
                      <a:pt x="153" y="73"/>
                      <a:pt x="155" y="60"/>
                      <a:pt x="156" y="49"/>
                    </a:cubicBezTo>
                    <a:cubicBezTo>
                      <a:pt x="157" y="35"/>
                      <a:pt x="149" y="0"/>
                      <a:pt x="101" y="0"/>
                    </a:cubicBezTo>
                    <a:cubicBezTo>
                      <a:pt x="54" y="0"/>
                      <a:pt x="46" y="35"/>
                      <a:pt x="46" y="49"/>
                    </a:cubicBezTo>
                    <a:cubicBezTo>
                      <a:pt x="48" y="60"/>
                      <a:pt x="50" y="73"/>
                      <a:pt x="50" y="73"/>
                    </a:cubicBezTo>
                    <a:cubicBezTo>
                      <a:pt x="50" y="73"/>
                      <a:pt x="46" y="76"/>
                      <a:pt x="46" y="86"/>
                    </a:cubicBezTo>
                    <a:cubicBezTo>
                      <a:pt x="47" y="110"/>
                      <a:pt x="56" y="99"/>
                      <a:pt x="58" y="110"/>
                    </a:cubicBezTo>
                    <a:cubicBezTo>
                      <a:pt x="62" y="135"/>
                      <a:pt x="73" y="130"/>
                      <a:pt x="73" y="145"/>
                    </a:cubicBezTo>
                    <a:cubicBezTo>
                      <a:pt x="73" y="167"/>
                      <a:pt x="62" y="178"/>
                      <a:pt x="28" y="191"/>
                    </a:cubicBezTo>
                    <a:cubicBezTo>
                      <a:pt x="18" y="194"/>
                      <a:pt x="0" y="201"/>
                      <a:pt x="0" y="215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37" y="271"/>
                      <a:pt x="237" y="271"/>
                      <a:pt x="237" y="271"/>
                    </a:cubicBezTo>
                    <a:cubicBezTo>
                      <a:pt x="237" y="271"/>
                      <a:pt x="237" y="238"/>
                      <a:pt x="237" y="229"/>
                    </a:cubicBezTo>
                    <a:cubicBezTo>
                      <a:pt x="237" y="216"/>
                      <a:pt x="209" y="204"/>
                      <a:pt x="175" y="1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4494105" y="2510638"/>
                <a:ext cx="555625" cy="879477"/>
              </a:xfrm>
              <a:custGeom>
                <a:avLst/>
                <a:gdLst>
                  <a:gd name="T0" fmla="*/ 97 w 147"/>
                  <a:gd name="T1" fmla="*/ 143 h 232"/>
                  <a:gd name="T2" fmla="*/ 64 w 147"/>
                  <a:gd name="T3" fmla="*/ 109 h 232"/>
                  <a:gd name="T4" fmla="*/ 75 w 147"/>
                  <a:gd name="T5" fmla="*/ 82 h 232"/>
                  <a:gd name="T6" fmla="*/ 84 w 147"/>
                  <a:gd name="T7" fmla="*/ 64 h 232"/>
                  <a:gd name="T8" fmla="*/ 81 w 147"/>
                  <a:gd name="T9" fmla="*/ 55 h 232"/>
                  <a:gd name="T10" fmla="*/ 84 w 147"/>
                  <a:gd name="T11" fmla="*/ 37 h 232"/>
                  <a:gd name="T12" fmla="*/ 42 w 147"/>
                  <a:gd name="T13" fmla="*/ 0 h 232"/>
                  <a:gd name="T14" fmla="*/ 1 w 147"/>
                  <a:gd name="T15" fmla="*/ 37 h 232"/>
                  <a:gd name="T16" fmla="*/ 4 w 147"/>
                  <a:gd name="T17" fmla="*/ 55 h 232"/>
                  <a:gd name="T18" fmla="*/ 0 w 147"/>
                  <a:gd name="T19" fmla="*/ 64 h 232"/>
                  <a:gd name="T20" fmla="*/ 10 w 147"/>
                  <a:gd name="T21" fmla="*/ 82 h 232"/>
                  <a:gd name="T22" fmla="*/ 21 w 147"/>
                  <a:gd name="T23" fmla="*/ 109 h 232"/>
                  <a:gd name="T24" fmla="*/ 7 w 147"/>
                  <a:gd name="T25" fmla="*/ 134 h 232"/>
                  <a:gd name="T26" fmla="*/ 70 w 147"/>
                  <a:gd name="T27" fmla="*/ 187 h 232"/>
                  <a:gd name="T28" fmla="*/ 70 w 147"/>
                  <a:gd name="T29" fmla="*/ 232 h 232"/>
                  <a:gd name="T30" fmla="*/ 147 w 147"/>
                  <a:gd name="T31" fmla="*/ 232 h 232"/>
                  <a:gd name="T32" fmla="*/ 142 w 147"/>
                  <a:gd name="T33" fmla="*/ 168 h 232"/>
                  <a:gd name="T34" fmla="*/ 97 w 147"/>
                  <a:gd name="T35" fmla="*/ 14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7" h="232">
                    <a:moveTo>
                      <a:pt x="97" y="143"/>
                    </a:moveTo>
                    <a:cubicBezTo>
                      <a:pt x="72" y="133"/>
                      <a:pt x="64" y="126"/>
                      <a:pt x="64" y="109"/>
                    </a:cubicBezTo>
                    <a:cubicBezTo>
                      <a:pt x="64" y="98"/>
                      <a:pt x="72" y="101"/>
                      <a:pt x="75" y="82"/>
                    </a:cubicBezTo>
                    <a:cubicBezTo>
                      <a:pt x="76" y="74"/>
                      <a:pt x="84" y="82"/>
                      <a:pt x="84" y="64"/>
                    </a:cubicBezTo>
                    <a:cubicBezTo>
                      <a:pt x="84" y="57"/>
                      <a:pt x="81" y="55"/>
                      <a:pt x="81" y="55"/>
                    </a:cubicBezTo>
                    <a:cubicBezTo>
                      <a:pt x="81" y="55"/>
                      <a:pt x="83" y="44"/>
                      <a:pt x="84" y="37"/>
                    </a:cubicBezTo>
                    <a:cubicBezTo>
                      <a:pt x="84" y="27"/>
                      <a:pt x="78" y="0"/>
                      <a:pt x="42" y="0"/>
                    </a:cubicBezTo>
                    <a:cubicBezTo>
                      <a:pt x="8" y="0"/>
                      <a:pt x="0" y="27"/>
                      <a:pt x="1" y="37"/>
                    </a:cubicBezTo>
                    <a:cubicBezTo>
                      <a:pt x="2" y="44"/>
                      <a:pt x="4" y="55"/>
                      <a:pt x="4" y="55"/>
                    </a:cubicBezTo>
                    <a:cubicBezTo>
                      <a:pt x="4" y="55"/>
                      <a:pt x="0" y="57"/>
                      <a:pt x="0" y="64"/>
                    </a:cubicBezTo>
                    <a:cubicBezTo>
                      <a:pt x="2" y="82"/>
                      <a:pt x="8" y="74"/>
                      <a:pt x="10" y="82"/>
                    </a:cubicBezTo>
                    <a:cubicBezTo>
                      <a:pt x="13" y="101"/>
                      <a:pt x="21" y="98"/>
                      <a:pt x="21" y="109"/>
                    </a:cubicBezTo>
                    <a:cubicBezTo>
                      <a:pt x="21" y="120"/>
                      <a:pt x="17" y="128"/>
                      <a:pt x="7" y="134"/>
                    </a:cubicBezTo>
                    <a:cubicBezTo>
                      <a:pt x="62" y="159"/>
                      <a:pt x="70" y="164"/>
                      <a:pt x="70" y="187"/>
                    </a:cubicBezTo>
                    <a:cubicBezTo>
                      <a:pt x="70" y="232"/>
                      <a:pt x="70" y="232"/>
                      <a:pt x="70" y="232"/>
                    </a:cubicBezTo>
                    <a:cubicBezTo>
                      <a:pt x="147" y="232"/>
                      <a:pt x="147" y="232"/>
                      <a:pt x="147" y="232"/>
                    </a:cubicBezTo>
                    <a:cubicBezTo>
                      <a:pt x="147" y="232"/>
                      <a:pt x="146" y="174"/>
                      <a:pt x="142" y="168"/>
                    </a:cubicBezTo>
                    <a:cubicBezTo>
                      <a:pt x="137" y="159"/>
                      <a:pt x="123" y="153"/>
                      <a:pt x="97" y="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3378729" y="2510638"/>
                <a:ext cx="550862" cy="879477"/>
              </a:xfrm>
              <a:custGeom>
                <a:avLst/>
                <a:gdLst>
                  <a:gd name="T0" fmla="*/ 50 w 146"/>
                  <a:gd name="T1" fmla="*/ 143 h 232"/>
                  <a:gd name="T2" fmla="*/ 83 w 146"/>
                  <a:gd name="T3" fmla="*/ 109 h 232"/>
                  <a:gd name="T4" fmla="*/ 72 w 146"/>
                  <a:gd name="T5" fmla="*/ 82 h 232"/>
                  <a:gd name="T6" fmla="*/ 62 w 146"/>
                  <a:gd name="T7" fmla="*/ 64 h 232"/>
                  <a:gd name="T8" fmla="*/ 66 w 146"/>
                  <a:gd name="T9" fmla="*/ 55 h 232"/>
                  <a:gd name="T10" fmla="*/ 63 w 146"/>
                  <a:gd name="T11" fmla="*/ 37 h 232"/>
                  <a:gd name="T12" fmla="*/ 104 w 146"/>
                  <a:gd name="T13" fmla="*/ 0 h 232"/>
                  <a:gd name="T14" fmla="*/ 146 w 146"/>
                  <a:gd name="T15" fmla="*/ 37 h 232"/>
                  <a:gd name="T16" fmla="*/ 142 w 146"/>
                  <a:gd name="T17" fmla="*/ 55 h 232"/>
                  <a:gd name="T18" fmla="*/ 146 w 146"/>
                  <a:gd name="T19" fmla="*/ 64 h 232"/>
                  <a:gd name="T20" fmla="*/ 137 w 146"/>
                  <a:gd name="T21" fmla="*/ 82 h 232"/>
                  <a:gd name="T22" fmla="*/ 126 w 146"/>
                  <a:gd name="T23" fmla="*/ 109 h 232"/>
                  <a:gd name="T24" fmla="*/ 140 w 146"/>
                  <a:gd name="T25" fmla="*/ 134 h 232"/>
                  <a:gd name="T26" fmla="*/ 77 w 146"/>
                  <a:gd name="T27" fmla="*/ 187 h 232"/>
                  <a:gd name="T28" fmla="*/ 77 w 146"/>
                  <a:gd name="T29" fmla="*/ 232 h 232"/>
                  <a:gd name="T30" fmla="*/ 0 w 146"/>
                  <a:gd name="T31" fmla="*/ 232 h 232"/>
                  <a:gd name="T32" fmla="*/ 5 w 146"/>
                  <a:gd name="T33" fmla="*/ 168 h 232"/>
                  <a:gd name="T34" fmla="*/ 50 w 146"/>
                  <a:gd name="T35" fmla="*/ 14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232">
                    <a:moveTo>
                      <a:pt x="50" y="143"/>
                    </a:moveTo>
                    <a:cubicBezTo>
                      <a:pt x="75" y="133"/>
                      <a:pt x="83" y="126"/>
                      <a:pt x="83" y="109"/>
                    </a:cubicBezTo>
                    <a:cubicBezTo>
                      <a:pt x="83" y="98"/>
                      <a:pt x="75" y="101"/>
                      <a:pt x="72" y="82"/>
                    </a:cubicBezTo>
                    <a:cubicBezTo>
                      <a:pt x="70" y="74"/>
                      <a:pt x="63" y="82"/>
                      <a:pt x="62" y="64"/>
                    </a:cubicBezTo>
                    <a:cubicBezTo>
                      <a:pt x="62" y="57"/>
                      <a:pt x="66" y="55"/>
                      <a:pt x="66" y="55"/>
                    </a:cubicBezTo>
                    <a:cubicBezTo>
                      <a:pt x="66" y="55"/>
                      <a:pt x="64" y="44"/>
                      <a:pt x="63" y="37"/>
                    </a:cubicBezTo>
                    <a:cubicBezTo>
                      <a:pt x="62" y="27"/>
                      <a:pt x="69" y="0"/>
                      <a:pt x="104" y="0"/>
                    </a:cubicBezTo>
                    <a:cubicBezTo>
                      <a:pt x="139" y="0"/>
                      <a:pt x="146" y="27"/>
                      <a:pt x="146" y="37"/>
                    </a:cubicBezTo>
                    <a:cubicBezTo>
                      <a:pt x="145" y="44"/>
                      <a:pt x="142" y="55"/>
                      <a:pt x="142" y="55"/>
                    </a:cubicBezTo>
                    <a:cubicBezTo>
                      <a:pt x="142" y="55"/>
                      <a:pt x="146" y="57"/>
                      <a:pt x="146" y="64"/>
                    </a:cubicBezTo>
                    <a:cubicBezTo>
                      <a:pt x="145" y="82"/>
                      <a:pt x="138" y="74"/>
                      <a:pt x="137" y="82"/>
                    </a:cubicBezTo>
                    <a:cubicBezTo>
                      <a:pt x="134" y="101"/>
                      <a:pt x="126" y="98"/>
                      <a:pt x="126" y="109"/>
                    </a:cubicBezTo>
                    <a:cubicBezTo>
                      <a:pt x="126" y="120"/>
                      <a:pt x="130" y="128"/>
                      <a:pt x="140" y="134"/>
                    </a:cubicBezTo>
                    <a:cubicBezTo>
                      <a:pt x="85" y="159"/>
                      <a:pt x="77" y="164"/>
                      <a:pt x="77" y="187"/>
                    </a:cubicBezTo>
                    <a:cubicBezTo>
                      <a:pt x="77" y="232"/>
                      <a:pt x="77" y="232"/>
                      <a:pt x="77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1" y="174"/>
                      <a:pt x="5" y="168"/>
                    </a:cubicBezTo>
                    <a:cubicBezTo>
                      <a:pt x="10" y="159"/>
                      <a:pt x="24" y="153"/>
                      <a:pt x="50" y="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80650" y="1224497"/>
            <a:ext cx="1666375" cy="2620821"/>
            <a:chOff x="380650" y="1224497"/>
            <a:chExt cx="1666375" cy="2620821"/>
          </a:xfrm>
        </p:grpSpPr>
        <p:sp>
          <p:nvSpPr>
            <p:cNvPr id="72" name="Rectangle 8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380650" y="3015197"/>
              <a:ext cx="1664050" cy="830121"/>
            </a:xfrm>
            <a:prstGeom prst="rect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noProof="1">
                <a:latin typeface="Calibri Light" panose="020F030202020403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81000" y="1224497"/>
              <a:ext cx="1665014" cy="1790700"/>
              <a:chOff x="381000" y="1224497"/>
              <a:chExt cx="1665014" cy="1790700"/>
            </a:xfrm>
          </p:grpSpPr>
          <p:sp>
            <p:nvSpPr>
              <p:cNvPr id="26" name="Rechteck 3"/>
              <p:cNvSpPr/>
              <p:nvPr/>
            </p:nvSpPr>
            <p:spPr bwMode="gray">
              <a:xfrm>
                <a:off x="381000" y="1224497"/>
                <a:ext cx="1665014" cy="17907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tIns="486000" rIns="135000" bIns="27000" rtlCol="0" anchor="t" anchorCtr="0"/>
              <a:lstStyle/>
              <a:p>
                <a:pPr>
                  <a:lnSpc>
                    <a:spcPct val="90000"/>
                  </a:lnSpc>
                  <a:spcAft>
                    <a:spcPts val="750"/>
                  </a:spcAft>
                </a:pPr>
                <a:endParaRPr lang="en-US" sz="1200" u="sng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11767" y="1306950"/>
                <a:ext cx="1319509" cy="686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A client interface with a seamless service catalog of robust solutions</a:t>
                </a:r>
              </a:p>
            </p:txBody>
          </p:sp>
        </p:grpSp>
        <p:sp>
          <p:nvSpPr>
            <p:cNvPr id="55" name="Rechteck 41"/>
            <p:cNvSpPr/>
            <p:nvPr/>
          </p:nvSpPr>
          <p:spPr bwMode="gray">
            <a:xfrm>
              <a:off x="382150" y="3013612"/>
              <a:ext cx="1664875" cy="830120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86000" rIns="135000" bIns="27000" rtlCol="0" anchor="t" anchorCtr="0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1200" u="sng" dirty="0"/>
            </a:p>
          </p:txBody>
        </p:sp>
        <p:sp>
          <p:nvSpPr>
            <p:cNvPr id="77" name="Freeform 85"/>
            <p:cNvSpPr>
              <a:spLocks noEditPoints="1"/>
            </p:cNvSpPr>
            <p:nvPr/>
          </p:nvSpPr>
          <p:spPr bwMode="auto">
            <a:xfrm>
              <a:off x="961186" y="3239139"/>
              <a:ext cx="480137" cy="325637"/>
            </a:xfrm>
            <a:custGeom>
              <a:avLst/>
              <a:gdLst>
                <a:gd name="T0" fmla="*/ 45 w 421"/>
                <a:gd name="T1" fmla="*/ 0 h 256"/>
                <a:gd name="T2" fmla="*/ 45 w 421"/>
                <a:gd name="T3" fmla="*/ 218 h 256"/>
                <a:gd name="T4" fmla="*/ 201 w 421"/>
                <a:gd name="T5" fmla="*/ 249 h 256"/>
                <a:gd name="T6" fmla="*/ 201 w 421"/>
                <a:gd name="T7" fmla="*/ 31 h 256"/>
                <a:gd name="T8" fmla="*/ 45 w 421"/>
                <a:gd name="T9" fmla="*/ 0 h 256"/>
                <a:gd name="T10" fmla="*/ 376 w 421"/>
                <a:gd name="T11" fmla="*/ 0 h 256"/>
                <a:gd name="T12" fmla="*/ 221 w 421"/>
                <a:gd name="T13" fmla="*/ 31 h 256"/>
                <a:gd name="T14" fmla="*/ 221 w 421"/>
                <a:gd name="T15" fmla="*/ 249 h 256"/>
                <a:gd name="T16" fmla="*/ 376 w 421"/>
                <a:gd name="T17" fmla="*/ 218 h 256"/>
                <a:gd name="T18" fmla="*/ 376 w 421"/>
                <a:gd name="T19" fmla="*/ 0 h 256"/>
                <a:gd name="T20" fmla="*/ 0 w 421"/>
                <a:gd name="T21" fmla="*/ 23 h 256"/>
                <a:gd name="T22" fmla="*/ 0 w 421"/>
                <a:gd name="T23" fmla="*/ 256 h 256"/>
                <a:gd name="T24" fmla="*/ 185 w 421"/>
                <a:gd name="T25" fmla="*/ 256 h 256"/>
                <a:gd name="T26" fmla="*/ 45 w 421"/>
                <a:gd name="T27" fmla="*/ 233 h 256"/>
                <a:gd name="T28" fmla="*/ 30 w 421"/>
                <a:gd name="T29" fmla="*/ 233 h 256"/>
                <a:gd name="T30" fmla="*/ 30 w 421"/>
                <a:gd name="T31" fmla="*/ 218 h 256"/>
                <a:gd name="T32" fmla="*/ 30 w 421"/>
                <a:gd name="T33" fmla="*/ 23 h 256"/>
                <a:gd name="T34" fmla="*/ 0 w 421"/>
                <a:gd name="T35" fmla="*/ 23 h 256"/>
                <a:gd name="T36" fmla="*/ 391 w 421"/>
                <a:gd name="T37" fmla="*/ 23 h 256"/>
                <a:gd name="T38" fmla="*/ 391 w 421"/>
                <a:gd name="T39" fmla="*/ 218 h 256"/>
                <a:gd name="T40" fmla="*/ 391 w 421"/>
                <a:gd name="T41" fmla="*/ 233 h 256"/>
                <a:gd name="T42" fmla="*/ 376 w 421"/>
                <a:gd name="T43" fmla="*/ 233 h 256"/>
                <a:gd name="T44" fmla="*/ 237 w 421"/>
                <a:gd name="T45" fmla="*/ 256 h 256"/>
                <a:gd name="T46" fmla="*/ 421 w 421"/>
                <a:gd name="T47" fmla="*/ 256 h 256"/>
                <a:gd name="T48" fmla="*/ 421 w 421"/>
                <a:gd name="T49" fmla="*/ 23 h 256"/>
                <a:gd name="T50" fmla="*/ 391 w 421"/>
                <a:gd name="T51" fmla="*/ 2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1" h="256">
                  <a:moveTo>
                    <a:pt x="45" y="0"/>
                  </a:moveTo>
                  <a:cubicBezTo>
                    <a:pt x="45" y="218"/>
                    <a:pt x="45" y="218"/>
                    <a:pt x="45" y="218"/>
                  </a:cubicBezTo>
                  <a:cubicBezTo>
                    <a:pt x="146" y="218"/>
                    <a:pt x="165" y="231"/>
                    <a:pt x="201" y="249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183" y="12"/>
                    <a:pt x="156" y="0"/>
                    <a:pt x="45" y="0"/>
                  </a:cubicBezTo>
                  <a:close/>
                  <a:moveTo>
                    <a:pt x="376" y="0"/>
                  </a:moveTo>
                  <a:cubicBezTo>
                    <a:pt x="265" y="0"/>
                    <a:pt x="238" y="12"/>
                    <a:pt x="221" y="31"/>
                  </a:cubicBezTo>
                  <a:cubicBezTo>
                    <a:pt x="221" y="249"/>
                    <a:pt x="221" y="249"/>
                    <a:pt x="221" y="249"/>
                  </a:cubicBezTo>
                  <a:cubicBezTo>
                    <a:pt x="256" y="231"/>
                    <a:pt x="275" y="218"/>
                    <a:pt x="376" y="218"/>
                  </a:cubicBezTo>
                  <a:lnTo>
                    <a:pt x="376" y="0"/>
                  </a:lnTo>
                  <a:close/>
                  <a:moveTo>
                    <a:pt x="0" y="23"/>
                  </a:moveTo>
                  <a:cubicBezTo>
                    <a:pt x="0" y="256"/>
                    <a:pt x="0" y="256"/>
                    <a:pt x="0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55" y="242"/>
                    <a:pt x="133" y="233"/>
                    <a:pt x="45" y="233"/>
                  </a:cubicBezTo>
                  <a:cubicBezTo>
                    <a:pt x="30" y="233"/>
                    <a:pt x="30" y="233"/>
                    <a:pt x="30" y="233"/>
                  </a:cubicBezTo>
                  <a:cubicBezTo>
                    <a:pt x="30" y="218"/>
                    <a:pt x="30" y="218"/>
                    <a:pt x="30" y="218"/>
                  </a:cubicBezTo>
                  <a:cubicBezTo>
                    <a:pt x="30" y="23"/>
                    <a:pt x="30" y="23"/>
                    <a:pt x="30" y="23"/>
                  </a:cubicBezTo>
                  <a:lnTo>
                    <a:pt x="0" y="23"/>
                  </a:lnTo>
                  <a:close/>
                  <a:moveTo>
                    <a:pt x="391" y="23"/>
                  </a:moveTo>
                  <a:cubicBezTo>
                    <a:pt x="391" y="218"/>
                    <a:pt x="391" y="218"/>
                    <a:pt x="391" y="218"/>
                  </a:cubicBezTo>
                  <a:cubicBezTo>
                    <a:pt x="391" y="233"/>
                    <a:pt x="391" y="233"/>
                    <a:pt x="391" y="233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288" y="233"/>
                    <a:pt x="266" y="242"/>
                    <a:pt x="237" y="256"/>
                  </a:cubicBezTo>
                  <a:cubicBezTo>
                    <a:pt x="421" y="256"/>
                    <a:pt x="421" y="256"/>
                    <a:pt x="421" y="256"/>
                  </a:cubicBezTo>
                  <a:cubicBezTo>
                    <a:pt x="421" y="23"/>
                    <a:pt x="421" y="23"/>
                    <a:pt x="421" y="23"/>
                  </a:cubicBezTo>
                  <a:lnTo>
                    <a:pt x="391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023931" y="1226588"/>
            <a:ext cx="1697579" cy="2618729"/>
            <a:chOff x="1600861" y="1278277"/>
            <a:chExt cx="1697579" cy="2618729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383" b="4229"/>
            <a:stretch/>
          </p:blipFill>
          <p:spPr>
            <a:xfrm>
              <a:off x="1602874" y="3065300"/>
              <a:ext cx="1682495" cy="83170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614929" y="1278277"/>
              <a:ext cx="1669240" cy="1790700"/>
              <a:chOff x="1614929" y="1278277"/>
              <a:chExt cx="1669240" cy="1790700"/>
            </a:xfrm>
          </p:grpSpPr>
          <p:sp>
            <p:nvSpPr>
              <p:cNvPr id="27" name="Rechteck 4"/>
              <p:cNvSpPr/>
              <p:nvPr/>
            </p:nvSpPr>
            <p:spPr bwMode="gray">
              <a:xfrm>
                <a:off x="1614929" y="1278277"/>
                <a:ext cx="1669240" cy="17907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tIns="486000" rIns="135000" bIns="27000" rtlCol="0" anchor="t" anchorCtr="0"/>
              <a:lstStyle/>
              <a:p>
                <a:pPr>
                  <a:lnSpc>
                    <a:spcPct val="90000"/>
                  </a:lnSpc>
                  <a:spcAft>
                    <a:spcPts val="750"/>
                  </a:spcAft>
                </a:pPr>
                <a:endParaRPr lang="en-US" sz="1200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689561" y="1358639"/>
                <a:ext cx="1543166" cy="686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Strategically selected and well managed vendor partnerships</a:t>
                </a:r>
              </a:p>
            </p:txBody>
          </p:sp>
        </p:grpSp>
        <p:sp>
          <p:nvSpPr>
            <p:cNvPr id="56" name="Rechteck 42"/>
            <p:cNvSpPr/>
            <p:nvPr/>
          </p:nvSpPr>
          <p:spPr bwMode="gray">
            <a:xfrm>
              <a:off x="1600861" y="3058884"/>
              <a:ext cx="1697579" cy="831669"/>
            </a:xfrm>
            <a:prstGeom prst="rect">
              <a:avLst/>
            </a:prstGeom>
            <a:solidFill>
              <a:schemeClr val="tx2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86000" rIns="135000" bIns="27000" rtlCol="0" anchor="t" anchorCtr="0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1200" dirty="0"/>
            </a:p>
          </p:txBody>
        </p:sp>
        <p:grpSp>
          <p:nvGrpSpPr>
            <p:cNvPr id="78" name="Gruppieren 155"/>
            <p:cNvGrpSpPr/>
            <p:nvPr/>
          </p:nvGrpSpPr>
          <p:grpSpPr>
            <a:xfrm>
              <a:off x="2243618" y="3329660"/>
              <a:ext cx="450560" cy="300195"/>
              <a:chOff x="676583" y="3500103"/>
              <a:chExt cx="539750" cy="409576"/>
            </a:xfrm>
            <a:solidFill>
              <a:schemeClr val="bg1"/>
            </a:solidFill>
          </p:grpSpPr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676583" y="3500103"/>
                <a:ext cx="438150" cy="404813"/>
              </a:xfrm>
              <a:custGeom>
                <a:avLst/>
                <a:gdLst>
                  <a:gd name="T0" fmla="*/ 24 w 369"/>
                  <a:gd name="T1" fmla="*/ 201 h 341"/>
                  <a:gd name="T2" fmla="*/ 3 w 369"/>
                  <a:gd name="T3" fmla="*/ 193 h 341"/>
                  <a:gd name="T4" fmla="*/ 0 w 369"/>
                  <a:gd name="T5" fmla="*/ 188 h 341"/>
                  <a:gd name="T6" fmla="*/ 0 w 369"/>
                  <a:gd name="T7" fmla="*/ 29 h 341"/>
                  <a:gd name="T8" fmla="*/ 42 w 369"/>
                  <a:gd name="T9" fmla="*/ 44 h 341"/>
                  <a:gd name="T10" fmla="*/ 94 w 369"/>
                  <a:gd name="T11" fmla="*/ 39 h 341"/>
                  <a:gd name="T12" fmla="*/ 157 w 369"/>
                  <a:gd name="T13" fmla="*/ 8 h 341"/>
                  <a:gd name="T14" fmla="*/ 212 w 369"/>
                  <a:gd name="T15" fmla="*/ 21 h 341"/>
                  <a:gd name="T16" fmla="*/ 180 w 369"/>
                  <a:gd name="T17" fmla="*/ 40 h 341"/>
                  <a:gd name="T18" fmla="*/ 147 w 369"/>
                  <a:gd name="T19" fmla="*/ 62 h 341"/>
                  <a:gd name="T20" fmla="*/ 133 w 369"/>
                  <a:gd name="T21" fmla="*/ 111 h 341"/>
                  <a:gd name="T22" fmla="*/ 171 w 369"/>
                  <a:gd name="T23" fmla="*/ 143 h 341"/>
                  <a:gd name="T24" fmla="*/ 196 w 369"/>
                  <a:gd name="T25" fmla="*/ 138 h 341"/>
                  <a:gd name="T26" fmla="*/ 238 w 369"/>
                  <a:gd name="T27" fmla="*/ 119 h 341"/>
                  <a:gd name="T28" fmla="*/ 276 w 369"/>
                  <a:gd name="T29" fmla="*/ 125 h 341"/>
                  <a:gd name="T30" fmla="*/ 358 w 369"/>
                  <a:gd name="T31" fmla="*/ 211 h 341"/>
                  <a:gd name="T32" fmla="*/ 358 w 369"/>
                  <a:gd name="T33" fmla="*/ 244 h 341"/>
                  <a:gd name="T34" fmla="*/ 332 w 369"/>
                  <a:gd name="T35" fmla="*/ 242 h 341"/>
                  <a:gd name="T36" fmla="*/ 306 w 369"/>
                  <a:gd name="T37" fmla="*/ 216 h 341"/>
                  <a:gd name="T38" fmla="*/ 298 w 369"/>
                  <a:gd name="T39" fmla="*/ 210 h 341"/>
                  <a:gd name="T40" fmla="*/ 297 w 369"/>
                  <a:gd name="T41" fmla="*/ 211 h 341"/>
                  <a:gd name="T42" fmla="*/ 302 w 369"/>
                  <a:gd name="T43" fmla="*/ 220 h 341"/>
                  <a:gd name="T44" fmla="*/ 324 w 369"/>
                  <a:gd name="T45" fmla="*/ 244 h 341"/>
                  <a:gd name="T46" fmla="*/ 332 w 369"/>
                  <a:gd name="T47" fmla="*/ 258 h 341"/>
                  <a:gd name="T48" fmla="*/ 323 w 369"/>
                  <a:gd name="T49" fmla="*/ 280 h 341"/>
                  <a:gd name="T50" fmla="*/ 297 w 369"/>
                  <a:gd name="T51" fmla="*/ 276 h 341"/>
                  <a:gd name="T52" fmla="*/ 272 w 369"/>
                  <a:gd name="T53" fmla="*/ 250 h 341"/>
                  <a:gd name="T54" fmla="*/ 259 w 369"/>
                  <a:gd name="T55" fmla="*/ 238 h 341"/>
                  <a:gd name="T56" fmla="*/ 257 w 369"/>
                  <a:gd name="T57" fmla="*/ 240 h 341"/>
                  <a:gd name="T58" fmla="*/ 264 w 369"/>
                  <a:gd name="T59" fmla="*/ 249 h 341"/>
                  <a:gd name="T60" fmla="*/ 289 w 369"/>
                  <a:gd name="T61" fmla="*/ 278 h 341"/>
                  <a:gd name="T62" fmla="*/ 290 w 369"/>
                  <a:gd name="T63" fmla="*/ 302 h 341"/>
                  <a:gd name="T64" fmla="*/ 269 w 369"/>
                  <a:gd name="T65" fmla="*/ 310 h 341"/>
                  <a:gd name="T66" fmla="*/ 258 w 369"/>
                  <a:gd name="T67" fmla="*/ 303 h 341"/>
                  <a:gd name="T68" fmla="*/ 232 w 369"/>
                  <a:gd name="T69" fmla="*/ 276 h 341"/>
                  <a:gd name="T70" fmla="*/ 223 w 369"/>
                  <a:gd name="T71" fmla="*/ 268 h 341"/>
                  <a:gd name="T72" fmla="*/ 221 w 369"/>
                  <a:gd name="T73" fmla="*/ 270 h 341"/>
                  <a:gd name="T74" fmla="*/ 225 w 369"/>
                  <a:gd name="T75" fmla="*/ 277 h 341"/>
                  <a:gd name="T76" fmla="*/ 246 w 369"/>
                  <a:gd name="T77" fmla="*/ 300 h 341"/>
                  <a:gd name="T78" fmla="*/ 252 w 369"/>
                  <a:gd name="T79" fmla="*/ 323 h 341"/>
                  <a:gd name="T80" fmla="*/ 222 w 369"/>
                  <a:gd name="T81" fmla="*/ 332 h 341"/>
                  <a:gd name="T82" fmla="*/ 208 w 369"/>
                  <a:gd name="T83" fmla="*/ 309 h 341"/>
                  <a:gd name="T84" fmla="*/ 183 w 369"/>
                  <a:gd name="T85" fmla="*/ 268 h 341"/>
                  <a:gd name="T86" fmla="*/ 174 w 369"/>
                  <a:gd name="T87" fmla="*/ 259 h 341"/>
                  <a:gd name="T88" fmla="*/ 152 w 369"/>
                  <a:gd name="T89" fmla="*/ 234 h 341"/>
                  <a:gd name="T90" fmla="*/ 144 w 369"/>
                  <a:gd name="T91" fmla="*/ 226 h 341"/>
                  <a:gd name="T92" fmla="*/ 122 w 369"/>
                  <a:gd name="T93" fmla="*/ 202 h 341"/>
                  <a:gd name="T94" fmla="*/ 115 w 369"/>
                  <a:gd name="T95" fmla="*/ 195 h 341"/>
                  <a:gd name="T96" fmla="*/ 74 w 369"/>
                  <a:gd name="T97" fmla="*/ 166 h 341"/>
                  <a:gd name="T98" fmla="*/ 28 w 369"/>
                  <a:gd name="T99" fmla="*/ 194 h 341"/>
                  <a:gd name="T100" fmla="*/ 24 w 369"/>
                  <a:gd name="T101" fmla="*/ 20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9" h="341">
                    <a:moveTo>
                      <a:pt x="24" y="201"/>
                    </a:moveTo>
                    <a:cubicBezTo>
                      <a:pt x="17" y="199"/>
                      <a:pt x="10" y="196"/>
                      <a:pt x="3" y="193"/>
                    </a:cubicBezTo>
                    <a:cubicBezTo>
                      <a:pt x="2" y="193"/>
                      <a:pt x="0" y="190"/>
                      <a:pt x="0" y="188"/>
                    </a:cubicBezTo>
                    <a:cubicBezTo>
                      <a:pt x="0" y="136"/>
                      <a:pt x="0" y="83"/>
                      <a:pt x="0" y="29"/>
                    </a:cubicBezTo>
                    <a:cubicBezTo>
                      <a:pt x="14" y="34"/>
                      <a:pt x="28" y="39"/>
                      <a:pt x="42" y="44"/>
                    </a:cubicBezTo>
                    <a:cubicBezTo>
                      <a:pt x="60" y="52"/>
                      <a:pt x="77" y="50"/>
                      <a:pt x="94" y="39"/>
                    </a:cubicBezTo>
                    <a:cubicBezTo>
                      <a:pt x="114" y="27"/>
                      <a:pt x="135" y="16"/>
                      <a:pt x="157" y="8"/>
                    </a:cubicBezTo>
                    <a:cubicBezTo>
                      <a:pt x="177" y="0"/>
                      <a:pt x="195" y="6"/>
                      <a:pt x="212" y="21"/>
                    </a:cubicBezTo>
                    <a:cubicBezTo>
                      <a:pt x="201" y="28"/>
                      <a:pt x="190" y="34"/>
                      <a:pt x="180" y="40"/>
                    </a:cubicBezTo>
                    <a:cubicBezTo>
                      <a:pt x="169" y="47"/>
                      <a:pt x="157" y="54"/>
                      <a:pt x="147" y="62"/>
                    </a:cubicBezTo>
                    <a:cubicBezTo>
                      <a:pt x="132" y="75"/>
                      <a:pt x="128" y="92"/>
                      <a:pt x="133" y="111"/>
                    </a:cubicBezTo>
                    <a:cubicBezTo>
                      <a:pt x="138" y="130"/>
                      <a:pt x="151" y="142"/>
                      <a:pt x="171" y="143"/>
                    </a:cubicBezTo>
                    <a:cubicBezTo>
                      <a:pt x="179" y="144"/>
                      <a:pt x="188" y="141"/>
                      <a:pt x="196" y="138"/>
                    </a:cubicBezTo>
                    <a:cubicBezTo>
                      <a:pt x="210" y="132"/>
                      <a:pt x="224" y="125"/>
                      <a:pt x="238" y="119"/>
                    </a:cubicBezTo>
                    <a:cubicBezTo>
                      <a:pt x="254" y="111"/>
                      <a:pt x="264" y="113"/>
                      <a:pt x="276" y="125"/>
                    </a:cubicBezTo>
                    <a:cubicBezTo>
                      <a:pt x="304" y="154"/>
                      <a:pt x="331" y="182"/>
                      <a:pt x="358" y="211"/>
                    </a:cubicBezTo>
                    <a:cubicBezTo>
                      <a:pt x="369" y="222"/>
                      <a:pt x="369" y="236"/>
                      <a:pt x="358" y="244"/>
                    </a:cubicBezTo>
                    <a:cubicBezTo>
                      <a:pt x="350" y="250"/>
                      <a:pt x="341" y="250"/>
                      <a:pt x="332" y="242"/>
                    </a:cubicBezTo>
                    <a:cubicBezTo>
                      <a:pt x="323" y="233"/>
                      <a:pt x="315" y="224"/>
                      <a:pt x="306" y="216"/>
                    </a:cubicBezTo>
                    <a:cubicBezTo>
                      <a:pt x="304" y="214"/>
                      <a:pt x="301" y="212"/>
                      <a:pt x="298" y="210"/>
                    </a:cubicBezTo>
                    <a:cubicBezTo>
                      <a:pt x="298" y="210"/>
                      <a:pt x="297" y="211"/>
                      <a:pt x="297" y="211"/>
                    </a:cubicBezTo>
                    <a:cubicBezTo>
                      <a:pt x="298" y="214"/>
                      <a:pt x="300" y="217"/>
                      <a:pt x="302" y="220"/>
                    </a:cubicBezTo>
                    <a:cubicBezTo>
                      <a:pt x="309" y="228"/>
                      <a:pt x="317" y="236"/>
                      <a:pt x="324" y="244"/>
                    </a:cubicBezTo>
                    <a:cubicBezTo>
                      <a:pt x="327" y="248"/>
                      <a:pt x="330" y="253"/>
                      <a:pt x="332" y="258"/>
                    </a:cubicBezTo>
                    <a:cubicBezTo>
                      <a:pt x="334" y="266"/>
                      <a:pt x="330" y="275"/>
                      <a:pt x="323" y="280"/>
                    </a:cubicBezTo>
                    <a:cubicBezTo>
                      <a:pt x="315" y="285"/>
                      <a:pt x="305" y="283"/>
                      <a:pt x="297" y="276"/>
                    </a:cubicBezTo>
                    <a:cubicBezTo>
                      <a:pt x="289" y="267"/>
                      <a:pt x="281" y="258"/>
                      <a:pt x="272" y="250"/>
                    </a:cubicBezTo>
                    <a:cubicBezTo>
                      <a:pt x="268" y="246"/>
                      <a:pt x="264" y="242"/>
                      <a:pt x="259" y="238"/>
                    </a:cubicBezTo>
                    <a:cubicBezTo>
                      <a:pt x="259" y="238"/>
                      <a:pt x="258" y="239"/>
                      <a:pt x="257" y="240"/>
                    </a:cubicBezTo>
                    <a:cubicBezTo>
                      <a:pt x="259" y="243"/>
                      <a:pt x="261" y="246"/>
                      <a:pt x="264" y="249"/>
                    </a:cubicBezTo>
                    <a:cubicBezTo>
                      <a:pt x="272" y="259"/>
                      <a:pt x="281" y="268"/>
                      <a:pt x="289" y="278"/>
                    </a:cubicBezTo>
                    <a:cubicBezTo>
                      <a:pt x="295" y="286"/>
                      <a:pt x="295" y="295"/>
                      <a:pt x="290" y="302"/>
                    </a:cubicBezTo>
                    <a:cubicBezTo>
                      <a:pt x="284" y="310"/>
                      <a:pt x="277" y="312"/>
                      <a:pt x="269" y="310"/>
                    </a:cubicBezTo>
                    <a:cubicBezTo>
                      <a:pt x="265" y="309"/>
                      <a:pt x="261" y="306"/>
                      <a:pt x="258" y="303"/>
                    </a:cubicBezTo>
                    <a:cubicBezTo>
                      <a:pt x="249" y="294"/>
                      <a:pt x="241" y="285"/>
                      <a:pt x="232" y="276"/>
                    </a:cubicBezTo>
                    <a:cubicBezTo>
                      <a:pt x="229" y="273"/>
                      <a:pt x="226" y="271"/>
                      <a:pt x="223" y="268"/>
                    </a:cubicBezTo>
                    <a:cubicBezTo>
                      <a:pt x="222" y="269"/>
                      <a:pt x="221" y="269"/>
                      <a:pt x="221" y="270"/>
                    </a:cubicBezTo>
                    <a:cubicBezTo>
                      <a:pt x="222" y="272"/>
                      <a:pt x="223" y="275"/>
                      <a:pt x="225" y="277"/>
                    </a:cubicBezTo>
                    <a:cubicBezTo>
                      <a:pt x="232" y="285"/>
                      <a:pt x="239" y="292"/>
                      <a:pt x="246" y="300"/>
                    </a:cubicBezTo>
                    <a:cubicBezTo>
                      <a:pt x="252" y="306"/>
                      <a:pt x="254" y="314"/>
                      <a:pt x="252" y="323"/>
                    </a:cubicBezTo>
                    <a:cubicBezTo>
                      <a:pt x="248" y="336"/>
                      <a:pt x="232" y="341"/>
                      <a:pt x="222" y="332"/>
                    </a:cubicBezTo>
                    <a:cubicBezTo>
                      <a:pt x="214" y="327"/>
                      <a:pt x="208" y="320"/>
                      <a:pt x="208" y="309"/>
                    </a:cubicBezTo>
                    <a:cubicBezTo>
                      <a:pt x="209" y="290"/>
                      <a:pt x="199" y="277"/>
                      <a:pt x="183" y="268"/>
                    </a:cubicBezTo>
                    <a:cubicBezTo>
                      <a:pt x="179" y="266"/>
                      <a:pt x="176" y="262"/>
                      <a:pt x="174" y="259"/>
                    </a:cubicBezTo>
                    <a:cubicBezTo>
                      <a:pt x="170" y="248"/>
                      <a:pt x="163" y="240"/>
                      <a:pt x="152" y="234"/>
                    </a:cubicBezTo>
                    <a:cubicBezTo>
                      <a:pt x="149" y="232"/>
                      <a:pt x="146" y="229"/>
                      <a:pt x="144" y="226"/>
                    </a:cubicBezTo>
                    <a:cubicBezTo>
                      <a:pt x="140" y="215"/>
                      <a:pt x="133" y="208"/>
                      <a:pt x="122" y="202"/>
                    </a:cubicBezTo>
                    <a:cubicBezTo>
                      <a:pt x="120" y="201"/>
                      <a:pt x="117" y="198"/>
                      <a:pt x="115" y="195"/>
                    </a:cubicBezTo>
                    <a:cubicBezTo>
                      <a:pt x="108" y="177"/>
                      <a:pt x="94" y="167"/>
                      <a:pt x="74" y="166"/>
                    </a:cubicBezTo>
                    <a:cubicBezTo>
                      <a:pt x="54" y="166"/>
                      <a:pt x="38" y="175"/>
                      <a:pt x="28" y="194"/>
                    </a:cubicBezTo>
                    <a:cubicBezTo>
                      <a:pt x="27" y="196"/>
                      <a:pt x="26" y="198"/>
                      <a:pt x="24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849620" y="3500103"/>
                <a:ext cx="366713" cy="234950"/>
              </a:xfrm>
              <a:custGeom>
                <a:avLst/>
                <a:gdLst>
                  <a:gd name="T0" fmla="*/ 310 w 310"/>
                  <a:gd name="T1" fmla="*/ 45 h 198"/>
                  <a:gd name="T2" fmla="*/ 310 w 310"/>
                  <a:gd name="T3" fmla="*/ 68 h 198"/>
                  <a:gd name="T4" fmla="*/ 310 w 310"/>
                  <a:gd name="T5" fmla="*/ 180 h 198"/>
                  <a:gd name="T6" fmla="*/ 302 w 310"/>
                  <a:gd name="T7" fmla="*/ 190 h 198"/>
                  <a:gd name="T8" fmla="*/ 263 w 310"/>
                  <a:gd name="T9" fmla="*/ 196 h 198"/>
                  <a:gd name="T10" fmla="*/ 232 w 310"/>
                  <a:gd name="T11" fmla="*/ 185 h 198"/>
                  <a:gd name="T12" fmla="*/ 144 w 310"/>
                  <a:gd name="T13" fmla="*/ 94 h 198"/>
                  <a:gd name="T14" fmla="*/ 104 w 310"/>
                  <a:gd name="T15" fmla="*/ 88 h 198"/>
                  <a:gd name="T16" fmla="*/ 45 w 310"/>
                  <a:gd name="T17" fmla="*/ 119 h 198"/>
                  <a:gd name="T18" fmla="*/ 8 w 310"/>
                  <a:gd name="T19" fmla="*/ 110 h 198"/>
                  <a:gd name="T20" fmla="*/ 20 w 310"/>
                  <a:gd name="T21" fmla="*/ 72 h 198"/>
                  <a:gd name="T22" fmla="*/ 123 w 310"/>
                  <a:gd name="T23" fmla="*/ 11 h 198"/>
                  <a:gd name="T24" fmla="*/ 171 w 310"/>
                  <a:gd name="T25" fmla="*/ 14 h 198"/>
                  <a:gd name="T26" fmla="*/ 214 w 310"/>
                  <a:gd name="T27" fmla="*/ 52 h 198"/>
                  <a:gd name="T28" fmla="*/ 244 w 310"/>
                  <a:gd name="T29" fmla="*/ 60 h 198"/>
                  <a:gd name="T30" fmla="*/ 310 w 310"/>
                  <a:gd name="T31" fmla="*/ 4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0" h="198">
                    <a:moveTo>
                      <a:pt x="310" y="45"/>
                    </a:moveTo>
                    <a:cubicBezTo>
                      <a:pt x="310" y="53"/>
                      <a:pt x="310" y="60"/>
                      <a:pt x="310" y="68"/>
                    </a:cubicBezTo>
                    <a:cubicBezTo>
                      <a:pt x="310" y="105"/>
                      <a:pt x="310" y="142"/>
                      <a:pt x="310" y="180"/>
                    </a:cubicBezTo>
                    <a:cubicBezTo>
                      <a:pt x="310" y="186"/>
                      <a:pt x="309" y="189"/>
                      <a:pt x="302" y="190"/>
                    </a:cubicBezTo>
                    <a:cubicBezTo>
                      <a:pt x="289" y="191"/>
                      <a:pt x="276" y="194"/>
                      <a:pt x="263" y="196"/>
                    </a:cubicBezTo>
                    <a:cubicBezTo>
                      <a:pt x="251" y="198"/>
                      <a:pt x="241" y="194"/>
                      <a:pt x="232" y="185"/>
                    </a:cubicBezTo>
                    <a:cubicBezTo>
                      <a:pt x="203" y="154"/>
                      <a:pt x="173" y="124"/>
                      <a:pt x="144" y="94"/>
                    </a:cubicBezTo>
                    <a:cubicBezTo>
                      <a:pt x="131" y="81"/>
                      <a:pt x="121" y="79"/>
                      <a:pt x="104" y="88"/>
                    </a:cubicBezTo>
                    <a:cubicBezTo>
                      <a:pt x="84" y="98"/>
                      <a:pt x="65" y="109"/>
                      <a:pt x="45" y="119"/>
                    </a:cubicBezTo>
                    <a:cubicBezTo>
                      <a:pt x="30" y="127"/>
                      <a:pt x="15" y="124"/>
                      <a:pt x="8" y="110"/>
                    </a:cubicBezTo>
                    <a:cubicBezTo>
                      <a:pt x="0" y="96"/>
                      <a:pt x="5" y="81"/>
                      <a:pt x="20" y="72"/>
                    </a:cubicBezTo>
                    <a:cubicBezTo>
                      <a:pt x="54" y="52"/>
                      <a:pt x="89" y="32"/>
                      <a:pt x="123" y="11"/>
                    </a:cubicBezTo>
                    <a:cubicBezTo>
                      <a:pt x="140" y="1"/>
                      <a:pt x="155" y="0"/>
                      <a:pt x="171" y="14"/>
                    </a:cubicBezTo>
                    <a:cubicBezTo>
                      <a:pt x="185" y="27"/>
                      <a:pt x="200" y="39"/>
                      <a:pt x="214" y="52"/>
                    </a:cubicBezTo>
                    <a:cubicBezTo>
                      <a:pt x="223" y="60"/>
                      <a:pt x="232" y="63"/>
                      <a:pt x="244" y="60"/>
                    </a:cubicBezTo>
                    <a:cubicBezTo>
                      <a:pt x="265" y="55"/>
                      <a:pt x="287" y="50"/>
                      <a:pt x="31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722620" y="3717591"/>
                <a:ext cx="179388" cy="192088"/>
              </a:xfrm>
              <a:custGeom>
                <a:avLst/>
                <a:gdLst>
                  <a:gd name="T0" fmla="*/ 36 w 152"/>
                  <a:gd name="T1" fmla="*/ 60 h 162"/>
                  <a:gd name="T2" fmla="*/ 25 w 152"/>
                  <a:gd name="T3" fmla="*/ 63 h 162"/>
                  <a:gd name="T4" fmla="*/ 1 w 152"/>
                  <a:gd name="T5" fmla="*/ 45 h 162"/>
                  <a:gd name="T6" fmla="*/ 24 w 152"/>
                  <a:gd name="T7" fmla="*/ 7 h 162"/>
                  <a:gd name="T8" fmla="*/ 59 w 152"/>
                  <a:gd name="T9" fmla="*/ 34 h 162"/>
                  <a:gd name="T10" fmla="*/ 82 w 152"/>
                  <a:gd name="T11" fmla="*/ 45 h 162"/>
                  <a:gd name="T12" fmla="*/ 91 w 152"/>
                  <a:gd name="T13" fmla="*/ 68 h 162"/>
                  <a:gd name="T14" fmla="*/ 117 w 152"/>
                  <a:gd name="T15" fmla="*/ 102 h 162"/>
                  <a:gd name="T16" fmla="*/ 119 w 152"/>
                  <a:gd name="T17" fmla="*/ 103 h 162"/>
                  <a:gd name="T18" fmla="*/ 147 w 152"/>
                  <a:gd name="T19" fmla="*/ 115 h 162"/>
                  <a:gd name="T20" fmla="*/ 142 w 152"/>
                  <a:gd name="T21" fmla="*/ 148 h 162"/>
                  <a:gd name="T22" fmla="*/ 115 w 152"/>
                  <a:gd name="T23" fmla="*/ 161 h 162"/>
                  <a:gd name="T24" fmla="*/ 93 w 152"/>
                  <a:gd name="T25" fmla="*/ 133 h 162"/>
                  <a:gd name="T26" fmla="*/ 96 w 152"/>
                  <a:gd name="T27" fmla="*/ 124 h 162"/>
                  <a:gd name="T28" fmla="*/ 66 w 152"/>
                  <a:gd name="T29" fmla="*/ 122 h 162"/>
                  <a:gd name="T30" fmla="*/ 65 w 152"/>
                  <a:gd name="T31" fmla="*/ 92 h 162"/>
                  <a:gd name="T32" fmla="*/ 36 w 152"/>
                  <a:gd name="T33" fmla="*/ 90 h 162"/>
                  <a:gd name="T34" fmla="*/ 36 w 152"/>
                  <a:gd name="T35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162">
                    <a:moveTo>
                      <a:pt x="36" y="60"/>
                    </a:moveTo>
                    <a:cubicBezTo>
                      <a:pt x="31" y="61"/>
                      <a:pt x="28" y="62"/>
                      <a:pt x="25" y="63"/>
                    </a:cubicBezTo>
                    <a:cubicBezTo>
                      <a:pt x="12" y="65"/>
                      <a:pt x="2" y="58"/>
                      <a:pt x="1" y="45"/>
                    </a:cubicBezTo>
                    <a:cubicBezTo>
                      <a:pt x="0" y="31"/>
                      <a:pt x="11" y="13"/>
                      <a:pt x="24" y="7"/>
                    </a:cubicBezTo>
                    <a:cubicBezTo>
                      <a:pt x="39" y="0"/>
                      <a:pt x="62" y="9"/>
                      <a:pt x="59" y="34"/>
                    </a:cubicBezTo>
                    <a:cubicBezTo>
                      <a:pt x="67" y="38"/>
                      <a:pt x="76" y="39"/>
                      <a:pt x="82" y="45"/>
                    </a:cubicBezTo>
                    <a:cubicBezTo>
                      <a:pt x="87" y="50"/>
                      <a:pt x="88" y="60"/>
                      <a:pt x="91" y="68"/>
                    </a:cubicBezTo>
                    <a:cubicBezTo>
                      <a:pt x="113" y="71"/>
                      <a:pt x="121" y="80"/>
                      <a:pt x="117" y="102"/>
                    </a:cubicBezTo>
                    <a:cubicBezTo>
                      <a:pt x="118" y="103"/>
                      <a:pt x="118" y="103"/>
                      <a:pt x="119" y="103"/>
                    </a:cubicBezTo>
                    <a:cubicBezTo>
                      <a:pt x="132" y="102"/>
                      <a:pt x="141" y="106"/>
                      <a:pt x="147" y="115"/>
                    </a:cubicBezTo>
                    <a:cubicBezTo>
                      <a:pt x="152" y="125"/>
                      <a:pt x="150" y="139"/>
                      <a:pt x="142" y="148"/>
                    </a:cubicBezTo>
                    <a:cubicBezTo>
                      <a:pt x="135" y="156"/>
                      <a:pt x="125" y="160"/>
                      <a:pt x="115" y="161"/>
                    </a:cubicBezTo>
                    <a:cubicBezTo>
                      <a:pt x="97" y="162"/>
                      <a:pt x="87" y="149"/>
                      <a:pt x="93" y="133"/>
                    </a:cubicBezTo>
                    <a:cubicBezTo>
                      <a:pt x="94" y="130"/>
                      <a:pt x="95" y="127"/>
                      <a:pt x="96" y="124"/>
                    </a:cubicBezTo>
                    <a:cubicBezTo>
                      <a:pt x="85" y="125"/>
                      <a:pt x="75" y="131"/>
                      <a:pt x="66" y="122"/>
                    </a:cubicBezTo>
                    <a:cubicBezTo>
                      <a:pt x="57" y="113"/>
                      <a:pt x="62" y="103"/>
                      <a:pt x="65" y="92"/>
                    </a:cubicBezTo>
                    <a:cubicBezTo>
                      <a:pt x="55" y="94"/>
                      <a:pt x="45" y="99"/>
                      <a:pt x="36" y="90"/>
                    </a:cubicBezTo>
                    <a:cubicBezTo>
                      <a:pt x="28" y="80"/>
                      <a:pt x="32" y="71"/>
                      <a:pt x="3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5365378" y="1224497"/>
            <a:ext cx="1683122" cy="2620818"/>
            <a:chOff x="4497994" y="1278277"/>
            <a:chExt cx="1683122" cy="2613306"/>
          </a:xfrm>
        </p:grpSpPr>
        <p:grpSp>
          <p:nvGrpSpPr>
            <p:cNvPr id="19" name="Group 18"/>
            <p:cNvGrpSpPr/>
            <p:nvPr/>
          </p:nvGrpSpPr>
          <p:grpSpPr>
            <a:xfrm>
              <a:off x="4511066" y="1278277"/>
              <a:ext cx="1663700" cy="1790700"/>
              <a:chOff x="4511066" y="1278277"/>
              <a:chExt cx="1663700" cy="1790700"/>
            </a:xfrm>
          </p:grpSpPr>
          <p:sp>
            <p:nvSpPr>
              <p:cNvPr id="29" name="Rechteck 6"/>
              <p:cNvSpPr/>
              <p:nvPr/>
            </p:nvSpPr>
            <p:spPr bwMode="gray">
              <a:xfrm>
                <a:off x="4511066" y="1278277"/>
                <a:ext cx="1663700" cy="17907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tIns="486000" rIns="135000" bIns="27000" rtlCol="0" anchor="t" anchorCtr="0"/>
              <a:lstStyle/>
              <a:p>
                <a:pPr>
                  <a:lnSpc>
                    <a:spcPct val="90000"/>
                  </a:lnSpc>
                  <a:spcAft>
                    <a:spcPts val="750"/>
                  </a:spcAft>
                </a:pPr>
                <a:endParaRPr lang="en-US" sz="1200" u="sng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553089" y="1355481"/>
                <a:ext cx="1392627" cy="112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200" dirty="0" smtClean="0">
                    <a:solidFill>
                      <a:schemeClr val="bg1">
                        <a:lumMod val="95000"/>
                      </a:schemeClr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Inherent security and privacy controls commensurate with the risk profile of the business need</a:t>
                </a:r>
                <a:endParaRPr lang="en-US" sz="1200" dirty="0">
                  <a:solidFill>
                    <a:schemeClr val="bg1">
                      <a:lumMod val="9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0802"/>
            <a:stretch/>
          </p:blipFill>
          <p:spPr>
            <a:xfrm>
              <a:off x="4512077" y="3055864"/>
              <a:ext cx="1669039" cy="829286"/>
            </a:xfrm>
            <a:prstGeom prst="rect">
              <a:avLst/>
            </a:prstGeom>
          </p:spPr>
        </p:pic>
        <p:sp>
          <p:nvSpPr>
            <p:cNvPr id="58" name="Rechteck 44"/>
            <p:cNvSpPr/>
            <p:nvPr/>
          </p:nvSpPr>
          <p:spPr bwMode="gray">
            <a:xfrm>
              <a:off x="4497994" y="3049439"/>
              <a:ext cx="1676772" cy="842144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86000" rIns="135000" bIns="27000" rtlCol="0" anchor="t" anchorCtr="0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1200" u="sng" dirty="0"/>
            </a:p>
          </p:txBody>
        </p:sp>
        <p:grpSp>
          <p:nvGrpSpPr>
            <p:cNvPr id="86" name="Gruppieren 75"/>
            <p:cNvGrpSpPr/>
            <p:nvPr/>
          </p:nvGrpSpPr>
          <p:grpSpPr bwMode="gray">
            <a:xfrm>
              <a:off x="5168511" y="3233336"/>
              <a:ext cx="343978" cy="424323"/>
              <a:chOff x="11310061" y="367732"/>
              <a:chExt cx="343165" cy="506380"/>
            </a:xfrm>
            <a:solidFill>
              <a:srgbClr val="000000"/>
            </a:solidFill>
          </p:grpSpPr>
          <p:sp>
            <p:nvSpPr>
              <p:cNvPr id="88" name="Freeform 1328"/>
              <p:cNvSpPr>
                <a:spLocks noEditPoints="1"/>
              </p:cNvSpPr>
              <p:nvPr/>
            </p:nvSpPr>
            <p:spPr bwMode="gray">
              <a:xfrm>
                <a:off x="11310061" y="626499"/>
                <a:ext cx="343165" cy="247613"/>
              </a:xfrm>
              <a:custGeom>
                <a:avLst/>
                <a:gdLst>
                  <a:gd name="T0" fmla="*/ 0 w 222"/>
                  <a:gd name="T1" fmla="*/ 156 h 156"/>
                  <a:gd name="T2" fmla="*/ 0 w 222"/>
                  <a:gd name="T3" fmla="*/ 0 h 156"/>
                  <a:gd name="T4" fmla="*/ 222 w 222"/>
                  <a:gd name="T5" fmla="*/ 0 h 156"/>
                  <a:gd name="T6" fmla="*/ 222 w 222"/>
                  <a:gd name="T7" fmla="*/ 156 h 156"/>
                  <a:gd name="T8" fmla="*/ 0 w 222"/>
                  <a:gd name="T9" fmla="*/ 156 h 156"/>
                  <a:gd name="T10" fmla="*/ 100 w 222"/>
                  <a:gd name="T11" fmla="*/ 117 h 156"/>
                  <a:gd name="T12" fmla="*/ 163 w 222"/>
                  <a:gd name="T13" fmla="*/ 54 h 156"/>
                  <a:gd name="T14" fmla="*/ 147 w 222"/>
                  <a:gd name="T15" fmla="*/ 39 h 156"/>
                  <a:gd name="T16" fmla="*/ 99 w 222"/>
                  <a:gd name="T17" fmla="*/ 87 h 156"/>
                  <a:gd name="T18" fmla="*/ 79 w 222"/>
                  <a:gd name="T19" fmla="*/ 67 h 156"/>
                  <a:gd name="T20" fmla="*/ 64 w 222"/>
                  <a:gd name="T21" fmla="*/ 82 h 156"/>
                  <a:gd name="T22" fmla="*/ 100 w 222"/>
                  <a:gd name="T23" fmla="*/ 11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2" h="156">
                    <a:moveTo>
                      <a:pt x="0" y="156"/>
                    </a:moveTo>
                    <a:cubicBezTo>
                      <a:pt x="0" y="104"/>
                      <a:pt x="0" y="52"/>
                      <a:pt x="0" y="0"/>
                    </a:cubicBezTo>
                    <a:cubicBezTo>
                      <a:pt x="74" y="0"/>
                      <a:pt x="148" y="0"/>
                      <a:pt x="222" y="0"/>
                    </a:cubicBezTo>
                    <a:cubicBezTo>
                      <a:pt x="222" y="52"/>
                      <a:pt x="222" y="104"/>
                      <a:pt x="222" y="156"/>
                    </a:cubicBezTo>
                    <a:cubicBezTo>
                      <a:pt x="148" y="156"/>
                      <a:pt x="74" y="156"/>
                      <a:pt x="0" y="156"/>
                    </a:cubicBezTo>
                    <a:close/>
                    <a:moveTo>
                      <a:pt x="100" y="117"/>
                    </a:moveTo>
                    <a:cubicBezTo>
                      <a:pt x="121" y="96"/>
                      <a:pt x="142" y="75"/>
                      <a:pt x="163" y="54"/>
                    </a:cubicBezTo>
                    <a:cubicBezTo>
                      <a:pt x="158" y="49"/>
                      <a:pt x="153" y="44"/>
                      <a:pt x="147" y="39"/>
                    </a:cubicBezTo>
                    <a:cubicBezTo>
                      <a:pt x="132" y="54"/>
                      <a:pt x="116" y="70"/>
                      <a:pt x="99" y="87"/>
                    </a:cubicBezTo>
                    <a:cubicBezTo>
                      <a:pt x="92" y="80"/>
                      <a:pt x="85" y="73"/>
                      <a:pt x="79" y="67"/>
                    </a:cubicBezTo>
                    <a:cubicBezTo>
                      <a:pt x="74" y="72"/>
                      <a:pt x="69" y="77"/>
                      <a:pt x="64" y="82"/>
                    </a:cubicBezTo>
                    <a:cubicBezTo>
                      <a:pt x="76" y="94"/>
                      <a:pt x="88" y="105"/>
                      <a:pt x="100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1329"/>
              <p:cNvSpPr>
                <a:spLocks/>
              </p:cNvSpPr>
              <p:nvPr/>
            </p:nvSpPr>
            <p:spPr bwMode="gray">
              <a:xfrm>
                <a:off x="11352381" y="367732"/>
                <a:ext cx="258461" cy="220844"/>
              </a:xfrm>
              <a:custGeom>
                <a:avLst/>
                <a:gdLst>
                  <a:gd name="T0" fmla="*/ 166 w 167"/>
                  <a:gd name="T1" fmla="*/ 139 h 139"/>
                  <a:gd name="T2" fmla="*/ 129 w 167"/>
                  <a:gd name="T3" fmla="*/ 139 h 139"/>
                  <a:gd name="T4" fmla="*/ 129 w 167"/>
                  <a:gd name="T5" fmla="*/ 135 h 139"/>
                  <a:gd name="T6" fmla="*/ 129 w 167"/>
                  <a:gd name="T7" fmla="*/ 92 h 139"/>
                  <a:gd name="T8" fmla="*/ 81 w 167"/>
                  <a:gd name="T9" fmla="*/ 47 h 139"/>
                  <a:gd name="T10" fmla="*/ 38 w 167"/>
                  <a:gd name="T11" fmla="*/ 90 h 139"/>
                  <a:gd name="T12" fmla="*/ 38 w 167"/>
                  <a:gd name="T13" fmla="*/ 135 h 139"/>
                  <a:gd name="T14" fmla="*/ 38 w 167"/>
                  <a:gd name="T15" fmla="*/ 139 h 139"/>
                  <a:gd name="T16" fmla="*/ 1 w 167"/>
                  <a:gd name="T17" fmla="*/ 139 h 139"/>
                  <a:gd name="T18" fmla="*/ 0 w 167"/>
                  <a:gd name="T19" fmla="*/ 137 h 139"/>
                  <a:gd name="T20" fmla="*/ 1 w 167"/>
                  <a:gd name="T21" fmla="*/ 89 h 139"/>
                  <a:gd name="T22" fmla="*/ 38 w 167"/>
                  <a:gd name="T23" fmla="*/ 23 h 139"/>
                  <a:gd name="T24" fmla="*/ 147 w 167"/>
                  <a:gd name="T25" fmla="*/ 39 h 139"/>
                  <a:gd name="T26" fmla="*/ 166 w 167"/>
                  <a:gd name="T27" fmla="*/ 89 h 139"/>
                  <a:gd name="T28" fmla="*/ 166 w 167"/>
                  <a:gd name="T29" fmla="*/ 138 h 139"/>
                  <a:gd name="T30" fmla="*/ 166 w 167"/>
                  <a:gd name="T3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7" h="139">
                    <a:moveTo>
                      <a:pt x="166" y="139"/>
                    </a:moveTo>
                    <a:cubicBezTo>
                      <a:pt x="154" y="139"/>
                      <a:pt x="142" y="139"/>
                      <a:pt x="129" y="139"/>
                    </a:cubicBezTo>
                    <a:cubicBezTo>
                      <a:pt x="129" y="138"/>
                      <a:pt x="129" y="137"/>
                      <a:pt x="129" y="135"/>
                    </a:cubicBezTo>
                    <a:cubicBezTo>
                      <a:pt x="129" y="121"/>
                      <a:pt x="129" y="106"/>
                      <a:pt x="129" y="92"/>
                    </a:cubicBezTo>
                    <a:cubicBezTo>
                      <a:pt x="128" y="66"/>
                      <a:pt x="107" y="46"/>
                      <a:pt x="81" y="47"/>
                    </a:cubicBezTo>
                    <a:cubicBezTo>
                      <a:pt x="58" y="48"/>
                      <a:pt x="39" y="67"/>
                      <a:pt x="38" y="90"/>
                    </a:cubicBezTo>
                    <a:cubicBezTo>
                      <a:pt x="38" y="105"/>
                      <a:pt x="38" y="120"/>
                      <a:pt x="38" y="135"/>
                    </a:cubicBezTo>
                    <a:cubicBezTo>
                      <a:pt x="38" y="136"/>
                      <a:pt x="38" y="137"/>
                      <a:pt x="38" y="139"/>
                    </a:cubicBezTo>
                    <a:cubicBezTo>
                      <a:pt x="25" y="139"/>
                      <a:pt x="13" y="139"/>
                      <a:pt x="1" y="139"/>
                    </a:cubicBezTo>
                    <a:cubicBezTo>
                      <a:pt x="1" y="138"/>
                      <a:pt x="0" y="138"/>
                      <a:pt x="0" y="137"/>
                    </a:cubicBezTo>
                    <a:cubicBezTo>
                      <a:pt x="0" y="121"/>
                      <a:pt x="0" y="105"/>
                      <a:pt x="1" y="89"/>
                    </a:cubicBezTo>
                    <a:cubicBezTo>
                      <a:pt x="2" y="61"/>
                      <a:pt x="15" y="38"/>
                      <a:pt x="38" y="23"/>
                    </a:cubicBezTo>
                    <a:cubicBezTo>
                      <a:pt x="74" y="0"/>
                      <a:pt x="119" y="7"/>
                      <a:pt x="147" y="39"/>
                    </a:cubicBezTo>
                    <a:cubicBezTo>
                      <a:pt x="159" y="53"/>
                      <a:pt x="166" y="70"/>
                      <a:pt x="166" y="89"/>
                    </a:cubicBezTo>
                    <a:cubicBezTo>
                      <a:pt x="167" y="105"/>
                      <a:pt x="166" y="121"/>
                      <a:pt x="166" y="138"/>
                    </a:cubicBezTo>
                    <a:cubicBezTo>
                      <a:pt x="166" y="138"/>
                      <a:pt x="166" y="139"/>
                      <a:pt x="166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19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3264" y="179262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MEASURABLE GOALS </a:t>
            </a:r>
            <a:r>
              <a:rPr lang="en-US" sz="2000" spc="130" dirty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FOR UIT CLOUD TRANSFORMATION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93388" y="681423"/>
            <a:ext cx="2605306" cy="1833177"/>
            <a:chOff x="433729" y="829340"/>
            <a:chExt cx="2605306" cy="1833177"/>
          </a:xfrm>
        </p:grpSpPr>
        <p:grpSp>
          <p:nvGrpSpPr>
            <p:cNvPr id="11" name="Gruppieren 3"/>
            <p:cNvGrpSpPr/>
            <p:nvPr/>
          </p:nvGrpSpPr>
          <p:grpSpPr>
            <a:xfrm>
              <a:off x="433729" y="829340"/>
              <a:ext cx="2605306" cy="1833177"/>
              <a:chOff x="530067" y="1643667"/>
              <a:chExt cx="3473740" cy="2444236"/>
            </a:xfrm>
          </p:grpSpPr>
          <p:sp>
            <p:nvSpPr>
              <p:cNvPr id="12" name="Rechteck 17"/>
              <p:cNvSpPr/>
              <p:nvPr/>
            </p:nvSpPr>
            <p:spPr bwMode="gray">
              <a:xfrm>
                <a:off x="530067" y="2510115"/>
                <a:ext cx="3473740" cy="15777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89000" rIns="189000" bIns="81000" rtlCol="0" anchor="t" anchorCtr="0"/>
              <a:lstStyle/>
              <a:p>
                <a:pPr>
                  <a:lnSpc>
                    <a:spcPct val="85000"/>
                  </a:lnSpc>
                  <a:spcAft>
                    <a:spcPts val="300"/>
                  </a:spcAft>
                </a:pPr>
                <a:endParaRPr lang="en-US" sz="1350" kern="0" dirty="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13" name="Rechteck 18" descr="PresentationLoad.com"/>
              <p:cNvSpPr/>
              <p:nvPr/>
            </p:nvSpPr>
            <p:spPr bwMode="gray">
              <a:xfrm>
                <a:off x="540003" y="1643667"/>
                <a:ext cx="3463804" cy="866448"/>
              </a:xfrm>
              <a:prstGeom prst="rect">
                <a:avLst/>
              </a:prstGeom>
              <a:solidFill>
                <a:srgbClr val="006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08000" rIns="108000" bIns="108000" rtlCol="0" anchor="ctr"/>
              <a:lstStyle/>
              <a:p>
                <a:endParaRPr lang="en-US" sz="1350" dirty="0"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05122" y="876243"/>
              <a:ext cx="2508477" cy="56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GOAL </a:t>
              </a:r>
              <a:r>
                <a:rPr lang="en-US" sz="14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  </a:t>
              </a:r>
            </a:p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  <a:sym typeface="Calibri"/>
                </a:rPr>
                <a:t>Perform cloud governance and portfolio management</a:t>
              </a:r>
              <a:endParaRPr lang="en-US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5121" y="1532852"/>
              <a:ext cx="2493571" cy="72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/>
                <a:t>UIT will develop a cloud portfolio strategy supported by a cloud advisory and governance process </a:t>
              </a:r>
            </a:p>
            <a:p>
              <a:pPr>
                <a:lnSpc>
                  <a:spcPct val="85000"/>
                </a:lnSpc>
              </a:pPr>
              <a:r>
                <a:rPr lang="en-US" sz="1200" dirty="0"/>
                <a:t>(April 2017)</a:t>
              </a:r>
              <a:endParaRPr lang="en-US" sz="1200" kern="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37709" y="2632356"/>
            <a:ext cx="2618447" cy="1952159"/>
            <a:chOff x="433729" y="829340"/>
            <a:chExt cx="2618447" cy="1952159"/>
          </a:xfrm>
        </p:grpSpPr>
        <p:grpSp>
          <p:nvGrpSpPr>
            <p:cNvPr id="26" name="Gruppieren 3"/>
            <p:cNvGrpSpPr/>
            <p:nvPr/>
          </p:nvGrpSpPr>
          <p:grpSpPr>
            <a:xfrm>
              <a:off x="433729" y="829340"/>
              <a:ext cx="2605306" cy="1952159"/>
              <a:chOff x="530067" y="1643667"/>
              <a:chExt cx="3473740" cy="2602878"/>
            </a:xfrm>
          </p:grpSpPr>
          <p:sp>
            <p:nvSpPr>
              <p:cNvPr id="29" name="Rechteck 17"/>
              <p:cNvSpPr/>
              <p:nvPr/>
            </p:nvSpPr>
            <p:spPr bwMode="gray">
              <a:xfrm>
                <a:off x="530067" y="2510116"/>
                <a:ext cx="3473740" cy="17364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89000" rIns="189000" bIns="81000" rtlCol="0" anchor="t" anchorCtr="0"/>
              <a:lstStyle/>
              <a:p>
                <a:pPr>
                  <a:lnSpc>
                    <a:spcPct val="85000"/>
                  </a:lnSpc>
                  <a:spcAft>
                    <a:spcPts val="300"/>
                  </a:spcAft>
                </a:pPr>
                <a:endParaRPr lang="en-US" sz="1350" kern="0" dirty="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30" name="Rechteck 18" descr="PresentationLoad.com"/>
              <p:cNvSpPr/>
              <p:nvPr/>
            </p:nvSpPr>
            <p:spPr bwMode="gray">
              <a:xfrm>
                <a:off x="540003" y="1643667"/>
                <a:ext cx="3463804" cy="866448"/>
              </a:xfrm>
              <a:prstGeom prst="rect">
                <a:avLst/>
              </a:prstGeom>
              <a:solidFill>
                <a:srgbClr val="006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08000" rIns="108000" bIns="108000" rtlCol="0" anchor="ctr"/>
              <a:lstStyle/>
              <a:p>
                <a:endParaRPr lang="en-US" sz="1350" dirty="0"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97670" y="846476"/>
              <a:ext cx="2488927" cy="570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GOAL 5</a:t>
              </a:r>
              <a:endParaRPr lang="en-US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  <a:sym typeface="Calibri"/>
                </a:rPr>
                <a:t>Run critical enterprise applications and services in the cloud</a:t>
              </a:r>
              <a:endParaRPr lang="en-US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6870" y="1507673"/>
              <a:ext cx="2605306" cy="1191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Cloud-source new </a:t>
              </a: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systems and </a:t>
              </a:r>
              <a:r>
                <a:rPr 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software deployments; current UIT-owned </a:t>
              </a: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and operated critical enterprise campus software applications will have detailed </a:t>
              </a:r>
              <a:r>
                <a:rPr 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project </a:t>
              </a: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schedules to </a:t>
              </a:r>
              <a:r>
                <a:rPr 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not </a:t>
              </a: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be exclusively hosted on campus (December 2019)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37412" y="680197"/>
            <a:ext cx="2605306" cy="1834403"/>
            <a:chOff x="433729" y="829340"/>
            <a:chExt cx="2605306" cy="1834403"/>
          </a:xfrm>
        </p:grpSpPr>
        <p:grpSp>
          <p:nvGrpSpPr>
            <p:cNvPr id="32" name="Gruppieren 3"/>
            <p:cNvGrpSpPr/>
            <p:nvPr/>
          </p:nvGrpSpPr>
          <p:grpSpPr>
            <a:xfrm>
              <a:off x="433729" y="829340"/>
              <a:ext cx="2605306" cy="1834403"/>
              <a:chOff x="530067" y="1643667"/>
              <a:chExt cx="3473740" cy="2445871"/>
            </a:xfrm>
          </p:grpSpPr>
          <p:sp>
            <p:nvSpPr>
              <p:cNvPr id="35" name="Rechteck 17"/>
              <p:cNvSpPr/>
              <p:nvPr/>
            </p:nvSpPr>
            <p:spPr bwMode="gray">
              <a:xfrm>
                <a:off x="530067" y="2510115"/>
                <a:ext cx="3473740" cy="15794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89000" rIns="189000" bIns="81000" rtlCol="0" anchor="t" anchorCtr="0"/>
              <a:lstStyle/>
              <a:p>
                <a:pPr>
                  <a:lnSpc>
                    <a:spcPct val="85000"/>
                  </a:lnSpc>
                  <a:spcAft>
                    <a:spcPts val="300"/>
                  </a:spcAft>
                </a:pPr>
                <a:endParaRPr lang="en-US" sz="1350" kern="0" dirty="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36" name="Rechteck 18" descr="PresentationLoad.com"/>
              <p:cNvSpPr/>
              <p:nvPr/>
            </p:nvSpPr>
            <p:spPr bwMode="gray">
              <a:xfrm>
                <a:off x="540003" y="1643667"/>
                <a:ext cx="3463804" cy="866448"/>
              </a:xfrm>
              <a:prstGeom prst="rect">
                <a:avLst/>
              </a:prstGeom>
              <a:solidFill>
                <a:srgbClr val="006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08000" rIns="108000" bIns="108000" rtlCol="0" anchor="ctr"/>
              <a:lstStyle/>
              <a:p>
                <a:endParaRPr lang="en-US" sz="1350" dirty="0"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05123" y="846271"/>
              <a:ext cx="2322247" cy="570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GOAL 2</a:t>
              </a:r>
              <a:endParaRPr lang="en-US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  <a:sym typeface="Calibri"/>
                </a:rPr>
                <a:t>Define organizational development program</a:t>
              </a:r>
              <a:endParaRPr lang="en-US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5123" y="1515756"/>
              <a:ext cx="2481772" cy="1034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Update roles, skills, </a:t>
              </a:r>
              <a:r>
                <a:rPr 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competencies </a:t>
              </a: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for UIT staff associated with cloud solutions to reflect cloud-related service and technology expertise required to achieve the University IT vision and goals (December 2018)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59295" y="670006"/>
            <a:ext cx="2605306" cy="1844594"/>
            <a:chOff x="433729" y="829340"/>
            <a:chExt cx="2605306" cy="1844594"/>
          </a:xfrm>
        </p:grpSpPr>
        <p:grpSp>
          <p:nvGrpSpPr>
            <p:cNvPr id="38" name="Gruppieren 3"/>
            <p:cNvGrpSpPr/>
            <p:nvPr/>
          </p:nvGrpSpPr>
          <p:grpSpPr>
            <a:xfrm>
              <a:off x="433729" y="829340"/>
              <a:ext cx="2605306" cy="1844594"/>
              <a:chOff x="530067" y="1643667"/>
              <a:chExt cx="3473740" cy="2459459"/>
            </a:xfrm>
          </p:grpSpPr>
          <p:sp>
            <p:nvSpPr>
              <p:cNvPr id="41" name="Rechteck 17"/>
              <p:cNvSpPr/>
              <p:nvPr/>
            </p:nvSpPr>
            <p:spPr bwMode="gray">
              <a:xfrm>
                <a:off x="530067" y="2510115"/>
                <a:ext cx="3473740" cy="15930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89000" rIns="189000" bIns="81000" rtlCol="0" anchor="t" anchorCtr="0"/>
              <a:lstStyle/>
              <a:p>
                <a:pPr>
                  <a:lnSpc>
                    <a:spcPct val="85000"/>
                  </a:lnSpc>
                  <a:spcAft>
                    <a:spcPts val="300"/>
                  </a:spcAft>
                </a:pPr>
                <a:endParaRPr lang="en-US" sz="1350" kern="0" dirty="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42" name="Rechteck 18" descr="PresentationLoad.com"/>
              <p:cNvSpPr/>
              <p:nvPr/>
            </p:nvSpPr>
            <p:spPr bwMode="gray">
              <a:xfrm>
                <a:off x="540003" y="1643667"/>
                <a:ext cx="3463804" cy="866448"/>
              </a:xfrm>
              <a:prstGeom prst="rect">
                <a:avLst/>
              </a:prstGeom>
              <a:solidFill>
                <a:srgbClr val="006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08000" rIns="108000" bIns="108000" rtlCol="0" anchor="ctr"/>
              <a:lstStyle/>
              <a:p>
                <a:endParaRPr lang="en-US" sz="1350" dirty="0"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505122" y="849372"/>
              <a:ext cx="2508477" cy="570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GOAL 3</a:t>
              </a:r>
              <a:endParaRPr lang="en-US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  <a:sym typeface="Calibri"/>
                </a:rPr>
                <a:t>Integrate key cloud systems, processes, and services</a:t>
              </a:r>
              <a:endParaRPr lang="en-US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7670" y="1540917"/>
              <a:ext cx="2399443" cy="1034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UIT will integrate the cloud-source lifecycle from sourcing through acquisition and billing into its enterprise vendor management, procurement, and billing systems (December 2018)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0840" y="2632356"/>
            <a:ext cx="2628041" cy="1950933"/>
            <a:chOff x="433729" y="829340"/>
            <a:chExt cx="2628041" cy="1950933"/>
          </a:xfrm>
        </p:grpSpPr>
        <p:grpSp>
          <p:nvGrpSpPr>
            <p:cNvPr id="44" name="Gruppieren 3"/>
            <p:cNvGrpSpPr/>
            <p:nvPr/>
          </p:nvGrpSpPr>
          <p:grpSpPr>
            <a:xfrm>
              <a:off x="433729" y="829340"/>
              <a:ext cx="2605306" cy="1950933"/>
              <a:chOff x="530067" y="1643667"/>
              <a:chExt cx="3473740" cy="2601244"/>
            </a:xfrm>
          </p:grpSpPr>
          <p:sp>
            <p:nvSpPr>
              <p:cNvPr id="47" name="Rechteck 17"/>
              <p:cNvSpPr/>
              <p:nvPr/>
            </p:nvSpPr>
            <p:spPr bwMode="gray">
              <a:xfrm>
                <a:off x="530067" y="2510117"/>
                <a:ext cx="3473740" cy="17347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89000" rIns="189000" bIns="81000" rtlCol="0" anchor="t" anchorCtr="0"/>
              <a:lstStyle/>
              <a:p>
                <a:pPr>
                  <a:lnSpc>
                    <a:spcPct val="85000"/>
                  </a:lnSpc>
                  <a:spcAft>
                    <a:spcPts val="300"/>
                  </a:spcAft>
                </a:pPr>
                <a:endParaRPr lang="en-US" sz="1350" kern="0" dirty="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48" name="Rechteck 18" descr="PresentationLoad.com"/>
              <p:cNvSpPr/>
              <p:nvPr/>
            </p:nvSpPr>
            <p:spPr bwMode="gray">
              <a:xfrm>
                <a:off x="540003" y="1643667"/>
                <a:ext cx="3463804" cy="866448"/>
              </a:xfrm>
              <a:prstGeom prst="rect">
                <a:avLst/>
              </a:prstGeom>
              <a:solidFill>
                <a:srgbClr val="006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08000" rIns="108000" bIns="108000" rtlCol="0" anchor="ctr"/>
              <a:lstStyle/>
              <a:p>
                <a:endParaRPr lang="en-US" sz="1350" dirty="0"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497669" y="868421"/>
              <a:ext cx="2564101" cy="570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GOAL 4</a:t>
              </a:r>
              <a:endParaRPr lang="en-US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  <a:sym typeface="Calibri"/>
                </a:rPr>
                <a:t>Reduce </a:t>
              </a:r>
              <a:r>
                <a:rPr lang="en-US" sz="12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  <a:sym typeface="Calibri"/>
                </a:rPr>
                <a:t>on-campus footprint </a:t>
              </a:r>
              <a:r>
                <a:rPr lang="en-US" sz="12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  <a:sym typeface="Calibri"/>
                </a:rPr>
                <a:t>of </a:t>
              </a:r>
              <a:r>
                <a:rPr lang="en-US" sz="12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  <a:sym typeface="Calibri"/>
                </a:rPr>
                <a:t>UIT-owned </a:t>
              </a:r>
              <a:r>
                <a:rPr lang="en-US" sz="12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  <a:sym typeface="Calibri"/>
                </a:rPr>
                <a:t>systems by 50%</a:t>
              </a:r>
              <a:endParaRPr lang="en-US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7669" y="1525577"/>
              <a:ext cx="2501024" cy="877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UIT-owned </a:t>
              </a: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systems will reduce their campus power consumption related to non-research computing by 50% over 2015 consumption (December 2019)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51843" y="2632357"/>
            <a:ext cx="2605306" cy="1952158"/>
            <a:chOff x="433729" y="829341"/>
            <a:chExt cx="2605306" cy="1951043"/>
          </a:xfrm>
        </p:grpSpPr>
        <p:grpSp>
          <p:nvGrpSpPr>
            <p:cNvPr id="50" name="Gruppieren 3"/>
            <p:cNvGrpSpPr/>
            <p:nvPr/>
          </p:nvGrpSpPr>
          <p:grpSpPr>
            <a:xfrm>
              <a:off x="433729" y="829341"/>
              <a:ext cx="2605306" cy="1951043"/>
              <a:chOff x="530067" y="1643668"/>
              <a:chExt cx="3473740" cy="2601390"/>
            </a:xfrm>
          </p:grpSpPr>
          <p:sp>
            <p:nvSpPr>
              <p:cNvPr id="53" name="Rechteck 17"/>
              <p:cNvSpPr/>
              <p:nvPr/>
            </p:nvSpPr>
            <p:spPr bwMode="gray">
              <a:xfrm>
                <a:off x="530067" y="2510115"/>
                <a:ext cx="3473740" cy="1734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89000" rIns="189000" bIns="81000" rtlCol="0" anchor="t" anchorCtr="0"/>
              <a:lstStyle/>
              <a:p>
                <a:pPr>
                  <a:lnSpc>
                    <a:spcPct val="85000"/>
                  </a:lnSpc>
                  <a:spcAft>
                    <a:spcPts val="300"/>
                  </a:spcAft>
                </a:pPr>
                <a:endParaRPr lang="en-US" sz="1350" kern="0" dirty="0">
                  <a:solidFill>
                    <a:schemeClr val="tx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54" name="Rechteck 18" descr="PresentationLoad.com"/>
              <p:cNvSpPr/>
              <p:nvPr/>
            </p:nvSpPr>
            <p:spPr bwMode="gray">
              <a:xfrm>
                <a:off x="540003" y="1643668"/>
                <a:ext cx="3463804" cy="861633"/>
              </a:xfrm>
              <a:prstGeom prst="rect">
                <a:avLst/>
              </a:prstGeom>
              <a:solidFill>
                <a:srgbClr val="006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9000" tIns="108000" rIns="108000" bIns="108000" rtlCol="0" anchor="ctr"/>
              <a:lstStyle/>
              <a:p>
                <a:endParaRPr lang="en-US" sz="1350" dirty="0"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512574" y="855054"/>
              <a:ext cx="2501024" cy="432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GOAL 6</a:t>
              </a:r>
              <a:endParaRPr lang="en-US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  <a:sym typeface="Calibri"/>
                </a:rPr>
                <a:t>Exit Livermore disaster recovery site</a:t>
              </a:r>
              <a:endParaRPr lang="en-US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70" y="1547520"/>
              <a:ext cx="2406895" cy="1034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Redesign disaster recovery and  business continuity to leverage cloud-hosting and related </a:t>
              </a:r>
              <a:r>
                <a:rPr 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services; have </a:t>
              </a: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a detailed project schedule for exiting the Livermore site </a:t>
              </a:r>
              <a:r>
                <a:rPr lang="en-US" sz="1200" dirty="0" smtClean="0">
                  <a:latin typeface="Source Sans Pro" charset="0"/>
                  <a:ea typeface="Source Sans Pro" charset="0"/>
                  <a:cs typeface="Source Sans Pro" charset="0"/>
                </a:rPr>
                <a:t>(</a:t>
              </a:r>
              <a:r>
                <a:rPr lang="en-US" sz="1200" dirty="0">
                  <a:latin typeface="Source Sans Pro" charset="0"/>
                  <a:ea typeface="Source Sans Pro" charset="0"/>
                  <a:cs typeface="Source Sans Pro" charset="0"/>
                </a:rPr>
                <a:t>December 2019)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1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6750"/>
            <a:ext cx="9144000" cy="3771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3264" y="179262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OPEN Q&amp;A</a:t>
            </a:r>
            <a:endParaRPr lang="en-US" sz="1400" b="1" spc="130" dirty="0">
              <a:solidFill>
                <a:srgbClr val="55565A">
                  <a:lumMod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17771</TotalTime>
  <Words>551</Words>
  <Application>Microsoft Office PowerPoint</Application>
  <PresentationFormat>On-screen Show (16:9)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Source Sans Pro</vt:lpstr>
      <vt:lpstr>Wingdings</vt:lpstr>
      <vt:lpstr>Office Theme</vt:lpstr>
      <vt:lpstr>University IT | Cloud Transformation Program  University IT Workgroup Meetings December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Aivazian</dc:creator>
  <cp:lastModifiedBy>Mary Beth C. Lefebvre</cp:lastModifiedBy>
  <cp:revision>623</cp:revision>
  <cp:lastPrinted>2016-11-30T22:24:21Z</cp:lastPrinted>
  <dcterms:created xsi:type="dcterms:W3CDTF">2016-01-27T01:25:34Z</dcterms:created>
  <dcterms:modified xsi:type="dcterms:W3CDTF">2017-04-27T21:43:32Z</dcterms:modified>
</cp:coreProperties>
</file>