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256" r:id="rId2"/>
    <p:sldId id="491" r:id="rId3"/>
    <p:sldId id="515" r:id="rId4"/>
    <p:sldId id="516" r:id="rId5"/>
    <p:sldId id="488" r:id="rId6"/>
    <p:sldId id="489" r:id="rId7"/>
    <p:sldId id="490" r:id="rId8"/>
    <p:sldId id="493" r:id="rId9"/>
    <p:sldId id="496" r:id="rId10"/>
    <p:sldId id="497" r:id="rId11"/>
    <p:sldId id="500" r:id="rId12"/>
    <p:sldId id="501" r:id="rId13"/>
    <p:sldId id="502" r:id="rId14"/>
    <p:sldId id="509" r:id="rId15"/>
    <p:sldId id="510" r:id="rId16"/>
    <p:sldId id="498" r:id="rId17"/>
    <p:sldId id="499" r:id="rId18"/>
    <p:sldId id="512" r:id="rId19"/>
    <p:sldId id="517" r:id="rId20"/>
    <p:sldId id="494" r:id="rId21"/>
    <p:sldId id="495" r:id="rId22"/>
    <p:sldId id="513" r:id="rId23"/>
    <p:sldId id="514" r:id="rId24"/>
    <p:sldId id="492" r:id="rId25"/>
    <p:sldId id="504" r:id="rId26"/>
    <p:sldId id="503" r:id="rId27"/>
    <p:sldId id="505" r:id="rId28"/>
    <p:sldId id="511" r:id="rId29"/>
    <p:sldId id="314" r:id="rId3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CC33"/>
    <a:srgbClr val="FF7987"/>
    <a:srgbClr val="ACB3BE"/>
    <a:srgbClr val="EEEEEE"/>
    <a:srgbClr val="1F2614"/>
    <a:srgbClr val="D4D1CD"/>
    <a:srgbClr val="FFFF66"/>
    <a:srgbClr val="A69584"/>
    <a:srgbClr val="C1D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83" autoAdjust="0"/>
    <p:restoredTop sz="79763" autoAdjust="0"/>
  </p:normalViewPr>
  <p:slideViewPr>
    <p:cSldViewPr snapToObjects="1">
      <p:cViewPr>
        <p:scale>
          <a:sx n="100" d="100"/>
          <a:sy n="100" d="100"/>
        </p:scale>
        <p:origin x="-1640" y="-80"/>
      </p:cViewPr>
      <p:guideLst>
        <p:guide orient="horz" pos="3120"/>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0" d="100"/>
          <a:sy n="80" d="100"/>
        </p:scale>
        <p:origin x="-2800" y="-104"/>
      </p:cViewPr>
      <p:guideLst>
        <p:guide orient="horz" pos="2736"/>
        <p:guide pos="432"/>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50671047-7F2E-FF46-8C86-F7631456F6A8}" type="datetime1">
              <a:rPr lang="en-US"/>
              <a:pPr>
                <a:defRPr/>
              </a:pPr>
              <a:t>8/27/12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7F86EAC0-2312-334A-92E2-254A43F6C95F}" type="slidenum">
              <a:rPr lang="en-US"/>
              <a:pPr>
                <a:defRPr/>
              </a:pPr>
              <a:t>‹#›</a:t>
            </a:fld>
            <a:endParaRPr lang="en-US"/>
          </a:p>
        </p:txBody>
      </p:sp>
    </p:spTree>
    <p:extLst>
      <p:ext uri="{BB962C8B-B14F-4D97-AF65-F5344CB8AC3E}">
        <p14:creationId xmlns:p14="http://schemas.microsoft.com/office/powerpoint/2010/main" val="37922996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82621827-9693-C040-AD26-2C91731DBAB4}" type="datetime1">
              <a:rPr lang="en-US"/>
              <a:pPr>
                <a:defRPr/>
              </a:pPr>
              <a:t>8/27/12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44D4E438-72E7-304E-9313-F9C859F55641}" type="slidenum">
              <a:rPr lang="en-US"/>
              <a:pPr>
                <a:defRPr/>
              </a:pPr>
              <a:t>‹#›</a:t>
            </a:fld>
            <a:endParaRPr lang="en-US"/>
          </a:p>
        </p:txBody>
      </p:sp>
    </p:spTree>
    <p:extLst>
      <p:ext uri="{BB962C8B-B14F-4D97-AF65-F5344CB8AC3E}">
        <p14:creationId xmlns:p14="http://schemas.microsoft.com/office/powerpoint/2010/main" val="126573109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Slide Number Placeholder 3"/>
          <p:cNvSpPr>
            <a:spLocks noGrp="1"/>
          </p:cNvSpPr>
          <p:nvPr>
            <p:ph type="sldNum" sz="quarter" idx="5"/>
          </p:nvPr>
        </p:nvSpPr>
        <p:spPr bwMode="auto">
          <a:noFill/>
          <a:ln>
            <a:miter lim="800000"/>
            <a:headEnd/>
            <a:tailEnd/>
          </a:ln>
        </p:spPr>
        <p:txBody>
          <a:bodyPr/>
          <a:lstStyle/>
          <a:p>
            <a:fld id="{324458F3-1315-5344-811A-D11B6E4CB387}" type="slidenum">
              <a:rPr lang="en-US"/>
              <a:pPr/>
              <a:t>1</a:t>
            </a:fld>
            <a:endParaRPr lang="en-US"/>
          </a:p>
        </p:txBody>
      </p:sp>
      <p:sp>
        <p:nvSpPr>
          <p:cNvPr id="2" name="Notes Placeholder 1"/>
          <p:cNvSpPr>
            <a:spLocks noGrp="1"/>
          </p:cNvSpPr>
          <p:nvPr>
            <p:ph type="body" idx="1"/>
          </p:nvPr>
        </p:nvSpPr>
        <p:spPr/>
        <p:txBody>
          <a:bodyPr/>
          <a:lstStyle/>
          <a:p>
            <a:r>
              <a:rPr lang="en-US" dirty="0" smtClean="0"/>
              <a:t>Preflight checklist:</a:t>
            </a:r>
          </a:p>
          <a:p>
            <a:r>
              <a:rPr lang="en-US" dirty="0" smtClean="0"/>
              <a:t>Remove MDM</a:t>
            </a:r>
          </a:p>
          <a:p>
            <a:r>
              <a:rPr lang="en-US" dirty="0" smtClean="0"/>
              <a:t>End Safari</a:t>
            </a:r>
          </a:p>
          <a:p>
            <a:r>
              <a:rPr lang="en-US" dirty="0" smtClean="0"/>
              <a:t>Set</a:t>
            </a:r>
            <a:r>
              <a:rPr lang="en-US" baseline="0" dirty="0" smtClean="0"/>
              <a:t> up doc cam</a:t>
            </a:r>
          </a:p>
          <a:p>
            <a:r>
              <a:rPr lang="en-US" baseline="0" dirty="0" smtClean="0"/>
              <a:t>Get labeler from Laura</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Slide Number Placeholder 3"/>
          <p:cNvSpPr>
            <a:spLocks noGrp="1"/>
          </p:cNvSpPr>
          <p:nvPr>
            <p:ph type="sldNum" sz="quarter" idx="5"/>
          </p:nvPr>
        </p:nvSpPr>
        <p:spPr bwMode="auto">
          <a:noFill/>
          <a:ln>
            <a:miter lim="800000"/>
            <a:headEnd/>
            <a:tailEnd/>
          </a:ln>
        </p:spPr>
        <p:txBody>
          <a:bodyPr/>
          <a:lstStyle/>
          <a:p>
            <a:fld id="{C3F19C1E-3B78-5C43-B7CD-151BA9992C8E}" type="slidenum">
              <a:rPr lang="en-US"/>
              <a:pPr/>
              <a:t>10</a:t>
            </a:fld>
            <a:endParaRPr lang="en-US"/>
          </a:p>
        </p:txBody>
      </p:sp>
      <p:sp>
        <p:nvSpPr>
          <p:cNvPr id="26628" name="Notes Placeholder 2"/>
          <p:cNvSpPr>
            <a:spLocks noGrp="1"/>
          </p:cNvSpPr>
          <p:nvPr>
            <p:ph type="body" idx="3"/>
          </p:nvPr>
        </p:nvSpPr>
        <p:spPr bwMode="auto">
          <a:noFill/>
        </p:spPr>
        <p:txBody>
          <a:bodyPr wrap="square" numCol="1" anchor="t" anchorCtr="0" compatLnSpc="1">
            <a:prstTxWarp prst="textNoShape">
              <a:avLst/>
            </a:prstTxWarp>
          </a:bodyPr>
          <a:lstStyle/>
          <a:p>
            <a:pPr marL="222250" indent="-222250"/>
            <a:endParaRPr lang="en-US" sz="1400" dirty="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a:lstStyle/>
          <a:p>
            <a:fld id="{67551FFC-4326-2F4D-9B50-BA8A07F4991B}" type="slidenum">
              <a:rPr lang="en-US"/>
              <a:pPr/>
              <a:t>17</a:t>
            </a:fld>
            <a:endParaRPr lang="en-US"/>
          </a:p>
        </p:txBody>
      </p:sp>
      <p:sp>
        <p:nvSpPr>
          <p:cNvPr id="184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436" name="Notes Placeholder 2"/>
          <p:cNvSpPr>
            <a:spLocks noGrp="1"/>
          </p:cNvSpPr>
          <p:nvPr>
            <p:ph type="body" idx="3"/>
          </p:nvPr>
        </p:nvSpPr>
        <p:spPr bwMode="auto">
          <a:noFill/>
        </p:spPr>
        <p:txBody>
          <a:bodyPr wrap="square" numCol="1" anchor="t" anchorCtr="0" compatLnSpc="1">
            <a:prstTxWarp prst="textNoShape">
              <a:avLst/>
            </a:prstTxWarp>
          </a:bodyPr>
          <a:lstStyle/>
          <a:p>
            <a:r>
              <a:rPr lang="en-US" sz="1400">
                <a:ea typeface="ＭＳ Ｐゴシック" charset="-128"/>
                <a:cs typeface="ＭＳ Ｐゴシック" charset="-128"/>
              </a:rPr>
              <a:t>INSERT NOTES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40CD40-E0FB-794F-95FF-E6F8057FEF0B}"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A685A3-A5FC-FF49-A93D-9404AA47D914}" type="slidenum">
              <a:rPr lang="en-US" sz="1200">
                <a:latin typeface="Calibri" charset="0"/>
              </a:rPr>
              <a:pPr eaLnBrk="1" hangingPunct="1"/>
              <a:t>21</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95555-B5DA-4F4E-AE92-4733715E1421}"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95555-B5DA-4F4E-AE92-4733715E1421}"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C8A295-9E7E-BF4C-A8A2-524440624E13}"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C8A295-9E7E-BF4C-A8A2-524440624E13}"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C8A295-9E7E-BF4C-A8A2-524440624E13}"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C8A295-9E7E-BF4C-A8A2-524440624E13}"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130169-4FA4-EA46-A0AA-8FC82771C310}" type="slidenum">
              <a:rPr lang="en-US" sz="1200">
                <a:latin typeface="Calibri" charset="0"/>
              </a:rPr>
              <a:pPr eaLnBrk="1" hangingPunct="1"/>
              <a:t>2</a:t>
            </a:fld>
            <a:endParaRPr lang="en-US" sz="1200">
              <a:latin typeface="Calibri" charset="0"/>
            </a:endParaRPr>
          </a:p>
        </p:txBody>
      </p:sp>
      <p:sp>
        <p:nvSpPr>
          <p:cNvPr id="2" name="Notes Placeholder 1"/>
          <p:cNvSpPr>
            <a:spLocks noGrp="1"/>
          </p:cNvSpPr>
          <p:nvPr>
            <p:ph type="body" idx="1"/>
          </p:nvPr>
        </p:nvSpPr>
        <p:spPr/>
        <p:txBody>
          <a:bodyPr/>
          <a:lstStyle/>
          <a:p>
            <a:r>
              <a:rPr lang="en-US" dirty="0" smtClean="0"/>
              <a:t>Not on today’s agenda: Android. More</a:t>
            </a:r>
            <a:r>
              <a:rPr lang="en-US" baseline="0" dirty="0" smtClean="0"/>
              <a:t> than 80% of the mobile devices on campus are </a:t>
            </a:r>
            <a:r>
              <a:rPr lang="en-US" baseline="0" dirty="0" err="1" smtClean="0"/>
              <a:t>iOS</a:t>
            </a:r>
            <a:r>
              <a:rPr lang="en-US" baseline="0" dirty="0" smtClean="0"/>
              <a:t> devices, so I’m going to cover the information that will meet most users needs.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A685A3-A5FC-FF49-A93D-9404AA47D914}" type="slidenum">
              <a:rPr lang="en-US" sz="1200">
                <a:latin typeface="Calibri" charset="0"/>
              </a:rPr>
              <a:pPr eaLnBrk="1" hangingPunct="1"/>
              <a:t>28</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Slide Number Placeholder 3"/>
          <p:cNvSpPr>
            <a:spLocks noGrp="1"/>
          </p:cNvSpPr>
          <p:nvPr>
            <p:ph type="sldNum" sz="quarter" idx="5"/>
          </p:nvPr>
        </p:nvSpPr>
        <p:spPr bwMode="auto">
          <a:noFill/>
          <a:ln>
            <a:miter lim="800000"/>
            <a:headEnd/>
            <a:tailEnd/>
          </a:ln>
        </p:spPr>
        <p:txBody>
          <a:bodyPr/>
          <a:lstStyle/>
          <a:p>
            <a:fld id="{F5A40E15-99D5-C84A-A020-462E80ED73D9}" type="slidenum">
              <a:rPr lang="en-US"/>
              <a:pPr/>
              <a:t>29</a:t>
            </a:fld>
            <a:endParaRPr lang="en-US"/>
          </a:p>
        </p:txBody>
      </p:sp>
      <p:sp>
        <p:nvSpPr>
          <p:cNvPr id="34820" name="Notes Placeholder 2"/>
          <p:cNvSpPr>
            <a:spLocks noGrp="1"/>
          </p:cNvSpPr>
          <p:nvPr>
            <p:ph type="body" idx="3"/>
          </p:nvPr>
        </p:nvSpPr>
        <p:spPr bwMode="auto">
          <a:noFill/>
        </p:spPr>
        <p:txBody>
          <a:bodyPr wrap="square" numCol="1" anchor="t" anchorCtr="0" compatLnSpc="1">
            <a:prstTxWarp prst="textNoShape">
              <a:avLst/>
            </a:prstTxWarp>
          </a:bodyPr>
          <a:lstStyle/>
          <a:p>
            <a:r>
              <a:rPr lang="en-US" sz="1400">
                <a:ea typeface="ＭＳ Ｐゴシック" charset="-128"/>
                <a:cs typeface="ＭＳ Ｐゴシック" charset="-128"/>
              </a:rPr>
              <a:t>INSERT NOTES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History of devices</a:t>
            </a:r>
            <a:endParaRPr lang="en-US" dirty="0"/>
          </a:p>
        </p:txBody>
      </p:sp>
      <p:sp>
        <p:nvSpPr>
          <p:cNvPr id="4" name="Slide Number Placeholder 3"/>
          <p:cNvSpPr>
            <a:spLocks noGrp="1"/>
          </p:cNvSpPr>
          <p:nvPr>
            <p:ph type="sldNum" sz="quarter" idx="10"/>
          </p:nvPr>
        </p:nvSpPr>
        <p:spPr/>
        <p:txBody>
          <a:bodyPr/>
          <a:lstStyle/>
          <a:p>
            <a:fld id="{6F30CED5-E639-FB4C-B5DB-68F5CDAC55C0}" type="slidenum">
              <a:rPr lang="en-US" smtClean="0"/>
              <a:pPr/>
              <a:t>3</a:t>
            </a:fld>
            <a:endParaRPr lang="en-US"/>
          </a:p>
        </p:txBody>
      </p:sp>
    </p:spTree>
    <p:extLst>
      <p:ext uri="{BB962C8B-B14F-4D97-AF65-F5344CB8AC3E}">
        <p14:creationId xmlns:p14="http://schemas.microsoft.com/office/powerpoint/2010/main" val="69906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g</a:t>
            </a:r>
            <a:r>
              <a:rPr lang="en-US" dirty="0" smtClean="0"/>
              <a:t>oing by the 80/20 rule…</a:t>
            </a:r>
          </a:p>
        </p:txBody>
      </p:sp>
      <p:sp>
        <p:nvSpPr>
          <p:cNvPr id="4" name="Slide Number Placeholder 3"/>
          <p:cNvSpPr>
            <a:spLocks noGrp="1"/>
          </p:cNvSpPr>
          <p:nvPr>
            <p:ph type="sldNum" sz="quarter" idx="10"/>
          </p:nvPr>
        </p:nvSpPr>
        <p:spPr/>
        <p:txBody>
          <a:bodyPr/>
          <a:lstStyle/>
          <a:p>
            <a:fld id="{6F30CED5-E639-FB4C-B5DB-68F5CDAC55C0}" type="slidenum">
              <a:rPr lang="en-US" smtClean="0"/>
              <a:pPr/>
              <a:t>4</a:t>
            </a:fld>
            <a:endParaRPr lang="en-US"/>
          </a:p>
        </p:txBody>
      </p:sp>
    </p:spTree>
    <p:extLst>
      <p:ext uri="{BB962C8B-B14F-4D97-AF65-F5344CB8AC3E}">
        <p14:creationId xmlns:p14="http://schemas.microsoft.com/office/powerpoint/2010/main" val="216831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28749E-8F5B-E148-92DE-7FD63054F790}"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A0228F-FE2F-5F41-A5FC-D4438588D4F7}"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D279E9-74EE-B741-8C0E-FEB5890BB2E1}"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95555-B5DA-4F4E-AE92-4733715E1421}"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a:lstStyle/>
          <a:p>
            <a:fld id="{3334FC2A-7545-F84D-9FE9-350D95D363B3}" type="slidenum">
              <a:rPr lang="en-US"/>
              <a:pPr/>
              <a:t>9</a:t>
            </a:fld>
            <a:endParaRPr lang="en-US"/>
          </a:p>
        </p:txBody>
      </p:sp>
      <p:sp>
        <p:nvSpPr>
          <p:cNvPr id="204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484" name="Notes Placeholder 2"/>
          <p:cNvSpPr>
            <a:spLocks noGrp="1"/>
          </p:cNvSpPr>
          <p:nvPr>
            <p:ph type="body" idx="3"/>
          </p:nvPr>
        </p:nvSpPr>
        <p:spPr bwMode="auto">
          <a:noFill/>
        </p:spPr>
        <p:txBody>
          <a:bodyPr wrap="square" numCol="1" anchor="t" anchorCtr="0" compatLnSpc="1">
            <a:prstTxWarp prst="textNoShape">
              <a:avLst/>
            </a:prstTxWarp>
          </a:bodyPr>
          <a:lstStyle/>
          <a:p>
            <a:r>
              <a:rPr lang="en-US" sz="1400">
                <a:ea typeface="ＭＳ Ｐゴシック" charset="-128"/>
                <a:cs typeface="ＭＳ Ｐゴシック" charset="-128"/>
              </a:rPr>
              <a:t>INSERT NOTES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a:lum bright="-24000"/>
          </a:blip>
          <a:srcRect l="31473" t="31250" r="56935" b="52966"/>
          <a:stretch>
            <a:fillRect/>
          </a:stretch>
        </p:blipFill>
        <p:spPr bwMode="auto">
          <a:xfrm>
            <a:off x="0" y="0"/>
            <a:ext cx="1219200" cy="1143000"/>
          </a:xfrm>
          <a:prstGeom prst="rect">
            <a:avLst/>
          </a:prstGeom>
          <a:noFill/>
          <a:ln w="9525">
            <a:noFill/>
            <a:miter lim="800000"/>
            <a:headEnd/>
            <a:tailEnd/>
          </a:ln>
        </p:spPr>
      </p:pic>
      <p:sp>
        <p:nvSpPr>
          <p:cNvPr id="5" name="Rectangle 4"/>
          <p:cNvSpPr>
            <a:spLocks noChangeArrowheads="1"/>
          </p:cNvSpPr>
          <p:nvPr userDrawn="1"/>
        </p:nvSpPr>
        <p:spPr bwMode="auto">
          <a:xfrm>
            <a:off x="1219200" y="0"/>
            <a:ext cx="7924800" cy="1143000"/>
          </a:xfrm>
          <a:prstGeom prst="rect">
            <a:avLst/>
          </a:prstGeom>
          <a:solidFill>
            <a:srgbClr val="800000"/>
          </a:solidFill>
          <a:ln w="19050">
            <a:noFill/>
            <a:miter lim="800000"/>
            <a:headEnd/>
            <a:tailEnd/>
          </a:ln>
          <a:effectLst/>
        </p:spPr>
        <p:txBody>
          <a:bodyPr tIns="91440" bIns="91440"/>
          <a:lstStyle/>
          <a:p>
            <a:pPr fontAlgn="auto">
              <a:spcBef>
                <a:spcPts val="0"/>
              </a:spcBef>
              <a:spcAft>
                <a:spcPts val="0"/>
              </a:spcAft>
              <a:defRPr/>
            </a:pPr>
            <a:endParaRPr lang="en-US" sz="1800" dirty="0">
              <a:latin typeface="+mn-lt"/>
              <a:ea typeface="+mn-ea"/>
              <a:cs typeface="+mn-cs"/>
            </a:endParaRPr>
          </a:p>
        </p:txBody>
      </p:sp>
      <p:sp>
        <p:nvSpPr>
          <p:cNvPr id="6" name="TextBox 5"/>
          <p:cNvSpPr txBox="1"/>
          <p:nvPr userDrawn="1"/>
        </p:nvSpPr>
        <p:spPr>
          <a:xfrm>
            <a:off x="0" y="6416675"/>
            <a:ext cx="9144000" cy="215900"/>
          </a:xfrm>
          <a:prstGeom prst="rect">
            <a:avLst/>
          </a:prstGeom>
          <a:noFill/>
        </p:spPr>
        <p:txBody>
          <a:bodyPr>
            <a:prstTxWarp prst="textNoShape">
              <a:avLst/>
            </a:prstTxWarp>
            <a:spAutoFit/>
          </a:bodyPr>
          <a:lstStyle/>
          <a:p>
            <a:pPr>
              <a:defRPr/>
            </a:pPr>
            <a:r>
              <a:rPr lang="en-US" sz="800" b="1">
                <a:solidFill>
                  <a:srgbClr val="FFFFFF"/>
                </a:solidFill>
                <a:latin typeface="Cambria" charset="0"/>
              </a:rPr>
              <a:t>IT Services Town Hall 							</a:t>
            </a:r>
            <a:fld id="{08F3510D-F838-1B45-8044-612F113DBBC0}" type="datetime1">
              <a:rPr lang="en-US" sz="800" b="1">
                <a:solidFill>
                  <a:srgbClr val="FFFFFF"/>
                </a:solidFill>
                <a:latin typeface="Cambria" charset="0"/>
              </a:rPr>
              <a:pPr>
                <a:defRPr/>
              </a:pPr>
              <a:t>8/27/12</a:t>
            </a:fld>
            <a:r>
              <a:rPr lang="en-US" sz="800" b="1">
                <a:solidFill>
                  <a:srgbClr val="FFFFFF"/>
                </a:solidFill>
                <a:latin typeface="Cambria" charset="0"/>
              </a:rPr>
              <a:t>								         	               Page </a:t>
            </a:r>
            <a:fld id="{511772D2-AEA7-FD4E-A5E3-19C57053B487}" type="slidenum">
              <a:rPr lang="en-US" sz="800" b="1">
                <a:solidFill>
                  <a:srgbClr val="FFFFFF"/>
                </a:solidFill>
                <a:latin typeface="Cambria" charset="0"/>
              </a:rPr>
              <a:pPr>
                <a:defRPr/>
              </a:pPr>
              <a:t>‹#›</a:t>
            </a:fld>
            <a:endParaRPr lang="en-US" sz="800" b="1">
              <a:solidFill>
                <a:srgbClr val="FFFFFF"/>
              </a:solidFill>
              <a:latin typeface="Cambria" charset="0"/>
            </a:endParaRPr>
          </a:p>
        </p:txBody>
      </p:sp>
      <p:grpSp>
        <p:nvGrpSpPr>
          <p:cNvPr id="7" name="Group 21"/>
          <p:cNvGrpSpPr>
            <a:grpSpLocks/>
          </p:cNvGrpSpPr>
          <p:nvPr userDrawn="1"/>
        </p:nvGrpSpPr>
        <p:grpSpPr bwMode="auto">
          <a:xfrm>
            <a:off x="-1588" y="6402388"/>
            <a:ext cx="9161463" cy="463550"/>
            <a:chOff x="-1586" y="6402388"/>
            <a:chExt cx="9161311" cy="463551"/>
          </a:xfrm>
        </p:grpSpPr>
        <p:grpSp>
          <p:nvGrpSpPr>
            <p:cNvPr id="8" name="Group 12"/>
            <p:cNvGrpSpPr>
              <a:grpSpLocks/>
            </p:cNvGrpSpPr>
            <p:nvPr userDrawn="1"/>
          </p:nvGrpSpPr>
          <p:grpSpPr bwMode="auto">
            <a:xfrm>
              <a:off x="2" y="6402388"/>
              <a:ext cx="9143848" cy="231775"/>
              <a:chOff x="-12094" y="6629400"/>
              <a:chExt cx="9143849" cy="231774"/>
            </a:xfrm>
          </p:grpSpPr>
          <p:sp>
            <p:nvSpPr>
              <p:cNvPr id="11" name="Rectangle 3"/>
              <p:cNvSpPr>
                <a:spLocks noChangeArrowheads="1"/>
              </p:cNvSpPr>
              <p:nvPr userDrawn="1"/>
            </p:nvSpPr>
            <p:spPr bwMode="auto">
              <a:xfrm>
                <a:off x="-12094" y="6629400"/>
                <a:ext cx="9143849" cy="231774"/>
              </a:xfrm>
              <a:prstGeom prst="rect">
                <a:avLst/>
              </a:prstGeom>
              <a:solidFill>
                <a:srgbClr val="6B6B6B"/>
              </a:solidFill>
              <a:ln w="19050">
                <a:noFill/>
                <a:miter lim="800000"/>
                <a:headEnd/>
                <a:tailEnd/>
              </a:ln>
              <a:effectLst/>
            </p:spPr>
            <p:txBody>
              <a:bodyPr tIns="91440" bIns="91440"/>
              <a:lstStyle/>
              <a:p>
                <a:pPr defTabSz="914400">
                  <a:defRPr/>
                </a:pPr>
                <a:endParaRPr lang="en-US" sz="1200" dirty="0">
                  <a:latin typeface="Times New Roman" charset="0"/>
                  <a:ea typeface="Times New Roman" charset="0"/>
                  <a:cs typeface="+mn-cs"/>
                </a:endParaRPr>
              </a:p>
            </p:txBody>
          </p:sp>
          <p:sp>
            <p:nvSpPr>
              <p:cNvPr id="12" name="Rectangle 11"/>
              <p:cNvSpPr/>
              <p:nvPr userDrawn="1"/>
            </p:nvSpPr>
            <p:spPr>
              <a:xfrm>
                <a:off x="2210369" y="6629400"/>
                <a:ext cx="4571925" cy="215899"/>
              </a:xfrm>
              <a:prstGeom prst="rect">
                <a:avLst/>
              </a:prstGeom>
            </p:spPr>
            <p:txBody>
              <a:bodyPr>
                <a:prstTxWarp prst="textNoShape">
                  <a:avLst/>
                </a:prstTxWarp>
                <a:spAutoFit/>
              </a:bodyPr>
              <a:lstStyle/>
              <a:p>
                <a:pPr algn="ctr">
                  <a:spcBef>
                    <a:spcPct val="50000"/>
                  </a:spcBef>
                  <a:defRPr/>
                </a:pPr>
                <a:r>
                  <a:rPr lang="en-US" sz="800" b="1">
                    <a:solidFill>
                      <a:schemeClr val="bg1"/>
                    </a:solidFill>
                    <a:latin typeface="Calibri" charset="0"/>
                  </a:rPr>
                  <a:t>S T A N F O R D   U N I V E R S I T Y   •   I N F O R M A T I O N   T E C H N O L O G Y   S E R V I C E S</a:t>
                </a:r>
              </a:p>
            </p:txBody>
          </p:sp>
        </p:grpSp>
        <p:sp>
          <p:nvSpPr>
            <p:cNvPr id="9" name="Rectangle 3"/>
            <p:cNvSpPr>
              <a:spLocks noChangeArrowheads="1"/>
            </p:cNvSpPr>
            <p:nvPr userDrawn="1"/>
          </p:nvSpPr>
          <p:spPr bwMode="auto">
            <a:xfrm>
              <a:off x="-1586" y="6618288"/>
              <a:ext cx="9161311" cy="247651"/>
            </a:xfrm>
            <a:prstGeom prst="rect">
              <a:avLst/>
            </a:prstGeom>
            <a:solidFill>
              <a:srgbClr val="6B6B6B"/>
            </a:solidFill>
            <a:ln w="19050">
              <a:noFill/>
              <a:miter lim="800000"/>
              <a:headEnd/>
              <a:tailEnd/>
            </a:ln>
            <a:effectLst/>
          </p:spPr>
          <p:txBody>
            <a:bodyPr tIns="91440" bIns="91440"/>
            <a:lstStyle/>
            <a:p>
              <a:pPr defTabSz="914400">
                <a:defRPr/>
              </a:pPr>
              <a:endParaRPr lang="en-US" sz="1200" dirty="0">
                <a:latin typeface="Times New Roman" charset="0"/>
                <a:ea typeface="Times New Roman" charset="0"/>
                <a:cs typeface="+mn-cs"/>
              </a:endParaRPr>
            </a:p>
          </p:txBody>
        </p:sp>
        <p:cxnSp>
          <p:nvCxnSpPr>
            <p:cNvPr id="10" name="Straight Connector 9"/>
            <p:cNvCxnSpPr/>
            <p:nvPr userDrawn="1"/>
          </p:nvCxnSpPr>
          <p:spPr bwMode="auto">
            <a:xfrm>
              <a:off x="-1586" y="6627813"/>
              <a:ext cx="9142261" cy="1587"/>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126163"/>
            <a:ext cx="1257300" cy="503237"/>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273050"/>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273050"/>
          </a:xfrm>
          <a:prstGeom prst="rect">
            <a:avLst/>
          </a:prstGeom>
        </p:spPr>
        <p:txBody>
          <a:bodyPr vert="horz" wrap="square" lIns="91440" tIns="45720" rIns="91440" bIns="45720" numCol="1" anchor="t" anchorCtr="0" compatLnSpc="1">
            <a:prstTxWarp prst="textNoShape">
              <a:avLst/>
            </a:prstTxWarp>
          </a:bodyPr>
          <a:lstStyle>
            <a:lvl1pPr>
              <a:defRPr sz="1800">
                <a:latin typeface="Calibri" charset="0"/>
              </a:defRPr>
            </a:lvl1pPr>
          </a:lstStyle>
          <a:p>
            <a:pPr>
              <a:defRPr/>
            </a:pPr>
            <a:fld id="{88FA5A89-7505-B149-B810-BE8FF8D06C2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a:lum bright="-24000"/>
          </a:blip>
          <a:srcRect l="31473" t="31250" r="56935" b="52966"/>
          <a:stretch>
            <a:fillRect/>
          </a:stretch>
        </p:blipFill>
        <p:spPr bwMode="auto">
          <a:xfrm>
            <a:off x="0" y="0"/>
            <a:ext cx="1219200" cy="1143000"/>
          </a:xfrm>
          <a:prstGeom prst="rect">
            <a:avLst/>
          </a:prstGeom>
          <a:noFill/>
          <a:ln w="9525">
            <a:noFill/>
            <a:miter lim="800000"/>
            <a:headEnd/>
            <a:tailEnd/>
          </a:ln>
        </p:spPr>
      </p:pic>
      <p:sp>
        <p:nvSpPr>
          <p:cNvPr id="5" name="Rectangle 4"/>
          <p:cNvSpPr>
            <a:spLocks noChangeArrowheads="1"/>
          </p:cNvSpPr>
          <p:nvPr userDrawn="1"/>
        </p:nvSpPr>
        <p:spPr bwMode="auto">
          <a:xfrm>
            <a:off x="1219200" y="0"/>
            <a:ext cx="7924800" cy="1143000"/>
          </a:xfrm>
          <a:prstGeom prst="rect">
            <a:avLst/>
          </a:prstGeom>
          <a:solidFill>
            <a:srgbClr val="800000"/>
          </a:solidFill>
          <a:ln w="19050">
            <a:noFill/>
            <a:miter lim="800000"/>
            <a:headEnd/>
            <a:tailEnd/>
          </a:ln>
          <a:effectLst/>
        </p:spPr>
        <p:txBody>
          <a:bodyPr tIns="91440" bIns="91440"/>
          <a:lstStyle/>
          <a:p>
            <a:pPr fontAlgn="auto">
              <a:spcBef>
                <a:spcPts val="0"/>
              </a:spcBef>
              <a:spcAft>
                <a:spcPts val="0"/>
              </a:spcAft>
              <a:defRPr/>
            </a:pPr>
            <a:endParaRPr lang="en-US" sz="1800" dirty="0">
              <a:latin typeface="+mn-lt"/>
              <a:ea typeface="+mn-ea"/>
              <a:cs typeface="+mn-cs"/>
            </a:endParaRPr>
          </a:p>
        </p:txBody>
      </p:sp>
      <p:sp>
        <p:nvSpPr>
          <p:cNvPr id="6" name="TextBox 5"/>
          <p:cNvSpPr txBox="1"/>
          <p:nvPr userDrawn="1"/>
        </p:nvSpPr>
        <p:spPr>
          <a:xfrm>
            <a:off x="0" y="6416675"/>
            <a:ext cx="9144000" cy="215900"/>
          </a:xfrm>
          <a:prstGeom prst="rect">
            <a:avLst/>
          </a:prstGeom>
          <a:noFill/>
        </p:spPr>
        <p:txBody>
          <a:bodyPr>
            <a:prstTxWarp prst="textNoShape">
              <a:avLst/>
            </a:prstTxWarp>
            <a:spAutoFit/>
          </a:bodyPr>
          <a:lstStyle/>
          <a:p>
            <a:pPr>
              <a:defRPr/>
            </a:pPr>
            <a:r>
              <a:rPr lang="en-US" sz="800" b="1">
                <a:solidFill>
                  <a:srgbClr val="FFFFFF"/>
                </a:solidFill>
                <a:latin typeface="Cambria" charset="0"/>
              </a:rPr>
              <a:t>IT Services Town Hall 							</a:t>
            </a:r>
            <a:fld id="{660E6045-594B-AF4E-973E-00DBF44FB999}" type="datetime1">
              <a:rPr lang="en-US" sz="800" b="1">
                <a:solidFill>
                  <a:srgbClr val="FFFFFF"/>
                </a:solidFill>
                <a:latin typeface="Cambria" charset="0"/>
              </a:rPr>
              <a:pPr>
                <a:defRPr/>
              </a:pPr>
              <a:t>8/27/12</a:t>
            </a:fld>
            <a:r>
              <a:rPr lang="en-US" sz="800" b="1">
                <a:solidFill>
                  <a:srgbClr val="FFFFFF"/>
                </a:solidFill>
                <a:latin typeface="Cambria" charset="0"/>
              </a:rPr>
              <a:t>								         	               Page </a:t>
            </a:r>
            <a:fld id="{20F33C9E-B18D-114D-A118-939CFF6734CC}" type="slidenum">
              <a:rPr lang="en-US" sz="800" b="1">
                <a:solidFill>
                  <a:srgbClr val="FFFFFF"/>
                </a:solidFill>
                <a:latin typeface="Cambria" charset="0"/>
              </a:rPr>
              <a:pPr>
                <a:defRPr/>
              </a:pPr>
              <a:t>‹#›</a:t>
            </a:fld>
            <a:endParaRPr lang="en-US" sz="800" b="1">
              <a:solidFill>
                <a:srgbClr val="FFFFFF"/>
              </a:solidFill>
              <a:latin typeface="Cambria" charset="0"/>
            </a:endParaRPr>
          </a:p>
        </p:txBody>
      </p:sp>
      <p:grpSp>
        <p:nvGrpSpPr>
          <p:cNvPr id="7" name="Group 21"/>
          <p:cNvGrpSpPr>
            <a:grpSpLocks/>
          </p:cNvGrpSpPr>
          <p:nvPr userDrawn="1"/>
        </p:nvGrpSpPr>
        <p:grpSpPr bwMode="auto">
          <a:xfrm>
            <a:off x="-1588" y="6402388"/>
            <a:ext cx="9161463" cy="463550"/>
            <a:chOff x="-1586" y="6402388"/>
            <a:chExt cx="9161311" cy="463551"/>
          </a:xfrm>
        </p:grpSpPr>
        <p:grpSp>
          <p:nvGrpSpPr>
            <p:cNvPr id="8" name="Group 12"/>
            <p:cNvGrpSpPr>
              <a:grpSpLocks/>
            </p:cNvGrpSpPr>
            <p:nvPr userDrawn="1"/>
          </p:nvGrpSpPr>
          <p:grpSpPr bwMode="auto">
            <a:xfrm>
              <a:off x="2" y="6402388"/>
              <a:ext cx="9143848" cy="231775"/>
              <a:chOff x="-12094" y="6629400"/>
              <a:chExt cx="9143849" cy="231774"/>
            </a:xfrm>
          </p:grpSpPr>
          <p:sp>
            <p:nvSpPr>
              <p:cNvPr id="11" name="Rectangle 3"/>
              <p:cNvSpPr>
                <a:spLocks noChangeArrowheads="1"/>
              </p:cNvSpPr>
              <p:nvPr userDrawn="1"/>
            </p:nvSpPr>
            <p:spPr bwMode="auto">
              <a:xfrm>
                <a:off x="-12094" y="6629400"/>
                <a:ext cx="9143849" cy="231774"/>
              </a:xfrm>
              <a:prstGeom prst="rect">
                <a:avLst/>
              </a:prstGeom>
              <a:solidFill>
                <a:srgbClr val="6B6B6B"/>
              </a:solidFill>
              <a:ln w="19050">
                <a:noFill/>
                <a:miter lim="800000"/>
                <a:headEnd/>
                <a:tailEnd/>
              </a:ln>
              <a:effectLst/>
            </p:spPr>
            <p:txBody>
              <a:bodyPr tIns="91440" bIns="91440"/>
              <a:lstStyle/>
              <a:p>
                <a:pPr defTabSz="914400">
                  <a:defRPr/>
                </a:pPr>
                <a:endParaRPr lang="en-US" sz="1200" dirty="0">
                  <a:latin typeface="Times New Roman" charset="0"/>
                  <a:ea typeface="Times New Roman" charset="0"/>
                  <a:cs typeface="+mn-cs"/>
                </a:endParaRPr>
              </a:p>
            </p:txBody>
          </p:sp>
          <p:sp>
            <p:nvSpPr>
              <p:cNvPr id="12" name="Rectangle 11"/>
              <p:cNvSpPr/>
              <p:nvPr userDrawn="1"/>
            </p:nvSpPr>
            <p:spPr>
              <a:xfrm>
                <a:off x="2210369" y="6629400"/>
                <a:ext cx="4571925" cy="215899"/>
              </a:xfrm>
              <a:prstGeom prst="rect">
                <a:avLst/>
              </a:prstGeom>
            </p:spPr>
            <p:txBody>
              <a:bodyPr>
                <a:prstTxWarp prst="textNoShape">
                  <a:avLst/>
                </a:prstTxWarp>
                <a:spAutoFit/>
              </a:bodyPr>
              <a:lstStyle/>
              <a:p>
                <a:pPr algn="ctr">
                  <a:spcBef>
                    <a:spcPct val="50000"/>
                  </a:spcBef>
                  <a:defRPr/>
                </a:pPr>
                <a:r>
                  <a:rPr lang="en-US" sz="800" b="1">
                    <a:solidFill>
                      <a:schemeClr val="bg1"/>
                    </a:solidFill>
                    <a:latin typeface="Calibri" charset="0"/>
                  </a:rPr>
                  <a:t>S T A N F O R D   U N I V E R S I T Y   •   I N F O R M A T I O N   T E C H N O L O G Y   S E R V I C E S</a:t>
                </a:r>
              </a:p>
            </p:txBody>
          </p:sp>
        </p:grpSp>
        <p:sp>
          <p:nvSpPr>
            <p:cNvPr id="9" name="Rectangle 3"/>
            <p:cNvSpPr>
              <a:spLocks noChangeArrowheads="1"/>
            </p:cNvSpPr>
            <p:nvPr userDrawn="1"/>
          </p:nvSpPr>
          <p:spPr bwMode="auto">
            <a:xfrm>
              <a:off x="-1586" y="6618288"/>
              <a:ext cx="9161311" cy="247651"/>
            </a:xfrm>
            <a:prstGeom prst="rect">
              <a:avLst/>
            </a:prstGeom>
            <a:solidFill>
              <a:srgbClr val="6B6B6B"/>
            </a:solidFill>
            <a:ln w="19050">
              <a:noFill/>
              <a:miter lim="800000"/>
              <a:headEnd/>
              <a:tailEnd/>
            </a:ln>
            <a:effectLst/>
          </p:spPr>
          <p:txBody>
            <a:bodyPr tIns="91440" bIns="91440"/>
            <a:lstStyle/>
            <a:p>
              <a:pPr defTabSz="914400">
                <a:defRPr/>
              </a:pPr>
              <a:endParaRPr lang="en-US" sz="1200" dirty="0">
                <a:latin typeface="Times New Roman" charset="0"/>
                <a:ea typeface="Times New Roman" charset="0"/>
                <a:cs typeface="+mn-cs"/>
              </a:endParaRPr>
            </a:p>
          </p:txBody>
        </p:sp>
        <p:cxnSp>
          <p:nvCxnSpPr>
            <p:cNvPr id="10" name="Straight Connector 9"/>
            <p:cNvCxnSpPr/>
            <p:nvPr userDrawn="1"/>
          </p:nvCxnSpPr>
          <p:spPr bwMode="auto">
            <a:xfrm>
              <a:off x="-1586" y="6627813"/>
              <a:ext cx="9142261" cy="1587"/>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28600" y="1295400"/>
            <a:ext cx="8763000"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7" name="Picture 12"/>
          <p:cNvPicPr>
            <a:picLocks noChangeAspect="1" noChangeArrowheads="1"/>
          </p:cNvPicPr>
          <p:nvPr/>
        </p:nvPicPr>
        <p:blipFill>
          <a:blip r:embed="rId13">
            <a:lum bright="-24000"/>
          </a:blip>
          <a:srcRect l="31473" t="31250" r="56935" b="52966"/>
          <a:stretch>
            <a:fillRect/>
          </a:stretch>
        </p:blipFill>
        <p:spPr bwMode="auto">
          <a:xfrm>
            <a:off x="0" y="0"/>
            <a:ext cx="1219200" cy="1143000"/>
          </a:xfrm>
          <a:prstGeom prst="rect">
            <a:avLst/>
          </a:prstGeom>
          <a:noFill/>
          <a:ln w="9525">
            <a:noFill/>
            <a:miter lim="800000"/>
            <a:headEnd/>
            <a:tailEnd/>
          </a:ln>
        </p:spPr>
      </p:pic>
      <p:sp>
        <p:nvSpPr>
          <p:cNvPr id="7" name="Rectangle 4"/>
          <p:cNvSpPr>
            <a:spLocks noChangeArrowheads="1"/>
          </p:cNvSpPr>
          <p:nvPr/>
        </p:nvSpPr>
        <p:spPr bwMode="auto">
          <a:xfrm>
            <a:off x="1219200" y="0"/>
            <a:ext cx="7924800" cy="1143000"/>
          </a:xfrm>
          <a:prstGeom prst="rect">
            <a:avLst/>
          </a:prstGeom>
          <a:solidFill>
            <a:srgbClr val="800000"/>
          </a:solidFill>
          <a:ln w="19050">
            <a:noFill/>
            <a:miter lim="800000"/>
            <a:headEnd/>
            <a:tailEnd/>
          </a:ln>
          <a:effectLst/>
        </p:spPr>
        <p:txBody>
          <a:bodyPr tIns="91440" bIns="91440"/>
          <a:lstStyle/>
          <a:p>
            <a:pPr fontAlgn="auto">
              <a:spcBef>
                <a:spcPts val="0"/>
              </a:spcBef>
              <a:spcAft>
                <a:spcPts val="0"/>
              </a:spcAft>
              <a:defRPr/>
            </a:pPr>
            <a:endParaRPr lang="en-US" sz="1800" dirty="0">
              <a:latin typeface="+mn-lt"/>
              <a:ea typeface="+mn-ea"/>
              <a:cs typeface="+mn-cs"/>
            </a:endParaRPr>
          </a:p>
        </p:txBody>
      </p:sp>
      <p:sp>
        <p:nvSpPr>
          <p:cNvPr id="1029" name="Title Placeholder 1"/>
          <p:cNvSpPr>
            <a:spLocks noGrp="1"/>
          </p:cNvSpPr>
          <p:nvPr>
            <p:ph type="title"/>
          </p:nvPr>
        </p:nvSpPr>
        <p:spPr bwMode="auto">
          <a:xfrm>
            <a:off x="1524000" y="228600"/>
            <a:ext cx="71628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grpSp>
        <p:nvGrpSpPr>
          <p:cNvPr id="1030" name="Group 13"/>
          <p:cNvGrpSpPr>
            <a:grpSpLocks/>
          </p:cNvGrpSpPr>
          <p:nvPr/>
        </p:nvGrpSpPr>
        <p:grpSpPr bwMode="auto">
          <a:xfrm>
            <a:off x="-1588" y="6402388"/>
            <a:ext cx="9161463" cy="463550"/>
            <a:chOff x="-1586" y="6402388"/>
            <a:chExt cx="9161311" cy="463551"/>
          </a:xfrm>
        </p:grpSpPr>
        <p:grpSp>
          <p:nvGrpSpPr>
            <p:cNvPr id="1031" name="Group 12"/>
            <p:cNvGrpSpPr>
              <a:grpSpLocks/>
            </p:cNvGrpSpPr>
            <p:nvPr userDrawn="1"/>
          </p:nvGrpSpPr>
          <p:grpSpPr bwMode="auto">
            <a:xfrm>
              <a:off x="1" y="6402388"/>
              <a:ext cx="9143999" cy="231775"/>
              <a:chOff x="-12095" y="6629400"/>
              <a:chExt cx="9144000" cy="231774"/>
            </a:xfrm>
          </p:grpSpPr>
          <p:sp>
            <p:nvSpPr>
              <p:cNvPr id="10" name="Rectangle 3"/>
              <p:cNvSpPr>
                <a:spLocks noChangeArrowheads="1"/>
              </p:cNvSpPr>
              <p:nvPr userDrawn="1"/>
            </p:nvSpPr>
            <p:spPr bwMode="auto">
              <a:xfrm>
                <a:off x="-12094" y="6629400"/>
                <a:ext cx="9143849" cy="231774"/>
              </a:xfrm>
              <a:prstGeom prst="rect">
                <a:avLst/>
              </a:prstGeom>
              <a:solidFill>
                <a:srgbClr val="6B6B6B"/>
              </a:solidFill>
              <a:ln w="19050">
                <a:noFill/>
                <a:miter lim="800000"/>
                <a:headEnd/>
                <a:tailEnd/>
              </a:ln>
              <a:effectLst/>
            </p:spPr>
            <p:txBody>
              <a:bodyPr tIns="91440" bIns="91440"/>
              <a:lstStyle/>
              <a:p>
                <a:pPr defTabSz="914400">
                  <a:defRPr/>
                </a:pPr>
                <a:endParaRPr lang="en-US" sz="1200" dirty="0">
                  <a:latin typeface="Times New Roman" charset="0"/>
                  <a:ea typeface="Times New Roman" charset="0"/>
                  <a:cs typeface="+mn-cs"/>
                </a:endParaRPr>
              </a:p>
            </p:txBody>
          </p:sp>
          <p:sp>
            <p:nvSpPr>
              <p:cNvPr id="11" name="Rectangle 10"/>
              <p:cNvSpPr/>
              <p:nvPr userDrawn="1"/>
            </p:nvSpPr>
            <p:spPr>
              <a:xfrm>
                <a:off x="2210369" y="6629400"/>
                <a:ext cx="4571925" cy="215899"/>
              </a:xfrm>
              <a:prstGeom prst="rect">
                <a:avLst/>
              </a:prstGeom>
            </p:spPr>
            <p:txBody>
              <a:bodyPr>
                <a:prstTxWarp prst="textNoShape">
                  <a:avLst/>
                </a:prstTxWarp>
                <a:spAutoFit/>
              </a:bodyPr>
              <a:lstStyle/>
              <a:p>
                <a:pPr algn="ctr">
                  <a:spcBef>
                    <a:spcPct val="50000"/>
                  </a:spcBef>
                  <a:defRPr/>
                </a:pPr>
                <a:r>
                  <a:rPr lang="en-US" sz="800" b="1">
                    <a:solidFill>
                      <a:schemeClr val="bg1"/>
                    </a:solidFill>
                    <a:latin typeface="Calibri" charset="0"/>
                  </a:rPr>
                  <a:t>S T A N F O R D   U N I V E R S I T Y   •   I N F O R M A T I O N   T E C H N O L O G Y   S E R V I C E S</a:t>
                </a:r>
              </a:p>
            </p:txBody>
          </p:sp>
        </p:grpSp>
        <p:sp>
          <p:nvSpPr>
            <p:cNvPr id="18" name="Rectangle 3"/>
            <p:cNvSpPr>
              <a:spLocks noChangeArrowheads="1"/>
            </p:cNvSpPr>
            <p:nvPr userDrawn="1"/>
          </p:nvSpPr>
          <p:spPr bwMode="auto">
            <a:xfrm>
              <a:off x="-1586" y="6618288"/>
              <a:ext cx="9161311" cy="247651"/>
            </a:xfrm>
            <a:prstGeom prst="rect">
              <a:avLst/>
            </a:prstGeom>
            <a:solidFill>
              <a:srgbClr val="6B6B6B"/>
            </a:solidFill>
            <a:ln w="19050">
              <a:noFill/>
              <a:miter lim="800000"/>
              <a:headEnd/>
              <a:tailEnd/>
            </a:ln>
            <a:effectLst/>
          </p:spPr>
          <p:txBody>
            <a:bodyPr tIns="91440" bIns="91440"/>
            <a:lstStyle/>
            <a:p>
              <a:pPr defTabSz="914400">
                <a:defRPr/>
              </a:pPr>
              <a:endParaRPr lang="en-US" sz="1200" dirty="0">
                <a:latin typeface="Times New Roman" charset="0"/>
                <a:ea typeface="Times New Roman" charset="0"/>
                <a:cs typeface="+mn-cs"/>
              </a:endParaRPr>
            </a:p>
          </p:txBody>
        </p:sp>
        <p:cxnSp>
          <p:nvCxnSpPr>
            <p:cNvPr id="20" name="Straight Connector 19"/>
            <p:cNvCxnSpPr/>
            <p:nvPr userDrawn="1"/>
          </p:nvCxnSpPr>
          <p:spPr bwMode="auto">
            <a:xfrm>
              <a:off x="-1586" y="6627813"/>
              <a:ext cx="9142261" cy="1587"/>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 bg1="lt1" tx1="dk1" bg2="lt2" tx2="dk2" accent1="accent1" accent2="accent2" accent3="accent3" accent4="accent4" accent5="accent5" accent6="accent6" hlink="hlink" folHlink="folHlink"/>
  <p:sldLayoutIdLst>
    <p:sldLayoutId id="2147484228" r:id="rId1"/>
    <p:sldLayoutId id="214748422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30" r:id="rId11"/>
  </p:sldLayoutIdLst>
  <p:timing>
    <p:tnLst>
      <p:par>
        <p:cTn xmlns:p14="http://schemas.microsoft.com/office/powerpoint/2010/main" id="1" dur="indefinite" restart="never" nodeType="tmRoot"/>
      </p:par>
    </p:tnLst>
  </p:timing>
  <p:hf sldNum="0" hdr="0" ftr="0" dt="0"/>
  <p:txStyles>
    <p:titleStyle>
      <a:lvl1pPr algn="l" defTabSz="457200" rtl="0" eaLnBrk="1" fontAlgn="base" hangingPunct="1">
        <a:spcBef>
          <a:spcPct val="0"/>
        </a:spcBef>
        <a:spcAft>
          <a:spcPct val="0"/>
        </a:spcAft>
        <a:defRPr sz="3400" kern="1200">
          <a:solidFill>
            <a:srgbClr val="FFFFFF"/>
          </a:solidFill>
          <a:latin typeface="+mj-lt"/>
          <a:ea typeface="ＭＳ Ｐゴシック" pitchFamily="-107" charset="-128"/>
          <a:cs typeface="ＭＳ Ｐゴシック" pitchFamily="-107" charset="-128"/>
        </a:defRPr>
      </a:lvl1pPr>
      <a:lvl2pPr algn="l" defTabSz="457200" rtl="0" eaLnBrk="1" fontAlgn="base" hangingPunct="1">
        <a:spcBef>
          <a:spcPct val="0"/>
        </a:spcBef>
        <a:spcAft>
          <a:spcPct val="0"/>
        </a:spcAft>
        <a:defRPr sz="3400">
          <a:solidFill>
            <a:srgbClr val="FFFFFF"/>
          </a:solidFill>
          <a:latin typeface="Calibri" pitchFamily="34" charset="0"/>
          <a:ea typeface="ＭＳ Ｐゴシック" pitchFamily="-107" charset="-128"/>
          <a:cs typeface="ＭＳ Ｐゴシック" pitchFamily="-107" charset="-128"/>
        </a:defRPr>
      </a:lvl2pPr>
      <a:lvl3pPr algn="l" defTabSz="457200" rtl="0" eaLnBrk="1" fontAlgn="base" hangingPunct="1">
        <a:spcBef>
          <a:spcPct val="0"/>
        </a:spcBef>
        <a:spcAft>
          <a:spcPct val="0"/>
        </a:spcAft>
        <a:defRPr sz="3400">
          <a:solidFill>
            <a:srgbClr val="FFFFFF"/>
          </a:solidFill>
          <a:latin typeface="Calibri" pitchFamily="34" charset="0"/>
          <a:ea typeface="ＭＳ Ｐゴシック" pitchFamily="-107" charset="-128"/>
          <a:cs typeface="ＭＳ Ｐゴシック" pitchFamily="-107" charset="-128"/>
        </a:defRPr>
      </a:lvl3pPr>
      <a:lvl4pPr algn="l" defTabSz="457200" rtl="0" eaLnBrk="1" fontAlgn="base" hangingPunct="1">
        <a:spcBef>
          <a:spcPct val="0"/>
        </a:spcBef>
        <a:spcAft>
          <a:spcPct val="0"/>
        </a:spcAft>
        <a:defRPr sz="3400">
          <a:solidFill>
            <a:srgbClr val="FFFFFF"/>
          </a:solidFill>
          <a:latin typeface="Calibri" pitchFamily="34" charset="0"/>
          <a:ea typeface="ＭＳ Ｐゴシック" pitchFamily="-107" charset="-128"/>
          <a:cs typeface="ＭＳ Ｐゴシック" pitchFamily="-107" charset="-128"/>
        </a:defRPr>
      </a:lvl4pPr>
      <a:lvl5pPr algn="l" defTabSz="457200" rtl="0" eaLnBrk="1" fontAlgn="base" hangingPunct="1">
        <a:spcBef>
          <a:spcPct val="0"/>
        </a:spcBef>
        <a:spcAft>
          <a:spcPct val="0"/>
        </a:spcAft>
        <a:defRPr sz="3400">
          <a:solidFill>
            <a:srgbClr val="FFFFFF"/>
          </a:solidFill>
          <a:latin typeface="Calibri" pitchFamily="34" charset="0"/>
          <a:ea typeface="ＭＳ Ｐゴシック" pitchFamily="-107" charset="-128"/>
          <a:cs typeface="ＭＳ Ｐゴシック" pitchFamily="-107" charset="-128"/>
        </a:defRPr>
      </a:lvl5pPr>
      <a:lvl6pPr marL="457200" algn="l" defTabSz="457200" rtl="0" eaLnBrk="1" fontAlgn="base" hangingPunct="1">
        <a:spcBef>
          <a:spcPct val="0"/>
        </a:spcBef>
        <a:spcAft>
          <a:spcPct val="0"/>
        </a:spcAft>
        <a:defRPr sz="3600">
          <a:solidFill>
            <a:srgbClr val="FFFFFF"/>
          </a:solidFill>
          <a:latin typeface="Calibri" pitchFamily="34" charset="0"/>
        </a:defRPr>
      </a:lvl6pPr>
      <a:lvl7pPr marL="914400" algn="l" defTabSz="457200" rtl="0" eaLnBrk="1" fontAlgn="base" hangingPunct="1">
        <a:spcBef>
          <a:spcPct val="0"/>
        </a:spcBef>
        <a:spcAft>
          <a:spcPct val="0"/>
        </a:spcAft>
        <a:defRPr sz="3600">
          <a:solidFill>
            <a:srgbClr val="FFFFFF"/>
          </a:solidFill>
          <a:latin typeface="Calibri" pitchFamily="34" charset="0"/>
        </a:defRPr>
      </a:lvl7pPr>
      <a:lvl8pPr marL="1371600" algn="l" defTabSz="457200" rtl="0" eaLnBrk="1" fontAlgn="base" hangingPunct="1">
        <a:spcBef>
          <a:spcPct val="0"/>
        </a:spcBef>
        <a:spcAft>
          <a:spcPct val="0"/>
        </a:spcAft>
        <a:defRPr sz="3600">
          <a:solidFill>
            <a:srgbClr val="FFFFFF"/>
          </a:solidFill>
          <a:latin typeface="Calibri" pitchFamily="34" charset="0"/>
        </a:defRPr>
      </a:lvl8pPr>
      <a:lvl9pPr marL="1828800" algn="l" defTabSz="457200" rtl="0" eaLnBrk="1" fontAlgn="base" hangingPunct="1">
        <a:spcBef>
          <a:spcPct val="0"/>
        </a:spcBef>
        <a:spcAft>
          <a:spcPct val="0"/>
        </a:spcAft>
        <a:defRPr sz="3600">
          <a:solidFill>
            <a:srgbClr val="FFFFFF"/>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07" charset="-128"/>
          <a:cs typeface="ＭＳ Ｐゴシック" pitchFamily="-107" charset="-128"/>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2pPr>
      <a:lvl3pPr marL="11430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mn-lt"/>
          <a:ea typeface="ＭＳ Ｐゴシック" pitchFamily="-107" charset="-128"/>
          <a:cs typeface="+mn-cs"/>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2"/>
          <p:cNvGrpSpPr>
            <a:grpSpLocks/>
          </p:cNvGrpSpPr>
          <p:nvPr/>
        </p:nvGrpSpPr>
        <p:grpSpPr bwMode="auto">
          <a:xfrm>
            <a:off x="0" y="0"/>
            <a:ext cx="9144000" cy="5181600"/>
            <a:chOff x="0" y="0"/>
            <a:chExt cx="9144000" cy="5181600"/>
          </a:xfrm>
        </p:grpSpPr>
        <p:pic>
          <p:nvPicPr>
            <p:cNvPr id="15370" name="Picture 4"/>
            <p:cNvPicPr>
              <a:picLocks noChangeAspect="1" noChangeArrowheads="1"/>
            </p:cNvPicPr>
            <p:nvPr/>
          </p:nvPicPr>
          <p:blipFill>
            <a:blip r:embed="rId3">
              <a:lum bright="-24000"/>
            </a:blip>
            <a:srcRect l="31111" t="32196" r="61" b="8200"/>
            <a:stretch>
              <a:fillRect/>
            </a:stretch>
          </p:blipFill>
          <p:spPr bwMode="auto">
            <a:xfrm>
              <a:off x="0" y="381000"/>
              <a:ext cx="9144000" cy="4800600"/>
            </a:xfrm>
            <a:prstGeom prst="rect">
              <a:avLst/>
            </a:prstGeom>
            <a:noFill/>
            <a:ln w="9525">
              <a:noFill/>
              <a:miter lim="800000"/>
              <a:headEnd/>
              <a:tailEnd/>
            </a:ln>
          </p:spPr>
        </p:pic>
        <p:sp>
          <p:nvSpPr>
            <p:cNvPr id="15371" name="Rectangle 4"/>
            <p:cNvSpPr>
              <a:spLocks noChangeArrowheads="1"/>
            </p:cNvSpPr>
            <p:nvPr/>
          </p:nvSpPr>
          <p:spPr bwMode="auto">
            <a:xfrm>
              <a:off x="0" y="0"/>
              <a:ext cx="9144000" cy="381000"/>
            </a:xfrm>
            <a:prstGeom prst="rect">
              <a:avLst/>
            </a:prstGeom>
            <a:solidFill>
              <a:srgbClr val="800000"/>
            </a:solidFill>
            <a:ln w="19050">
              <a:noFill/>
              <a:miter lim="800000"/>
              <a:headEnd/>
              <a:tailEnd/>
            </a:ln>
          </p:spPr>
          <p:txBody>
            <a:bodyPr tIns="91440" bIns="91440">
              <a:prstTxWarp prst="textNoShape">
                <a:avLst/>
              </a:prstTxWarp>
            </a:bodyPr>
            <a:lstStyle/>
            <a:p>
              <a:endParaRPr lang="en-US" sz="1800">
                <a:latin typeface="Calibri" charset="0"/>
              </a:endParaRPr>
            </a:p>
          </p:txBody>
        </p:sp>
      </p:grpSp>
      <p:grpSp>
        <p:nvGrpSpPr>
          <p:cNvPr id="15363" name="Group 17"/>
          <p:cNvGrpSpPr>
            <a:grpSpLocks/>
          </p:cNvGrpSpPr>
          <p:nvPr/>
        </p:nvGrpSpPr>
        <p:grpSpPr bwMode="auto">
          <a:xfrm>
            <a:off x="-3175" y="3078163"/>
            <a:ext cx="9147175" cy="1295400"/>
            <a:chOff x="-1586" y="3276600"/>
            <a:chExt cx="9144000" cy="1295400"/>
          </a:xfrm>
        </p:grpSpPr>
        <p:sp>
          <p:nvSpPr>
            <p:cNvPr id="15368" name="Rectangle 5"/>
            <p:cNvSpPr>
              <a:spLocks noChangeArrowheads="1"/>
            </p:cNvSpPr>
            <p:nvPr/>
          </p:nvSpPr>
          <p:spPr bwMode="auto">
            <a:xfrm>
              <a:off x="-1586" y="3276600"/>
              <a:ext cx="9144000" cy="1295400"/>
            </a:xfrm>
            <a:prstGeom prst="rect">
              <a:avLst/>
            </a:prstGeom>
            <a:solidFill>
              <a:srgbClr val="000000">
                <a:alpha val="70195"/>
              </a:srgbClr>
            </a:solidFill>
            <a:ln w="9525">
              <a:noFill/>
              <a:miter lim="800000"/>
              <a:headEnd/>
              <a:tailEnd/>
            </a:ln>
          </p:spPr>
          <p:txBody>
            <a:bodyPr lIns="228600" rIns="1371600" bIns="0" anchor="b">
              <a:prstTxWarp prst="textNoShape">
                <a:avLst/>
              </a:prstTxWarp>
            </a:bodyPr>
            <a:lstStyle/>
            <a:p>
              <a:pPr defTabSz="914400">
                <a:spcBef>
                  <a:spcPts val="500"/>
                </a:spcBef>
                <a:spcAft>
                  <a:spcPts val="500"/>
                </a:spcAft>
              </a:pPr>
              <a:endParaRPr lang="en-US" sz="3600">
                <a:solidFill>
                  <a:srgbClr val="FFFFFF"/>
                </a:solidFill>
                <a:latin typeface="Calibri" charset="0"/>
                <a:ea typeface="Times New Roman" charset="0"/>
                <a:cs typeface="Times New Roman" charset="0"/>
              </a:endParaRPr>
            </a:p>
          </p:txBody>
        </p:sp>
        <p:sp>
          <p:nvSpPr>
            <p:cNvPr id="15369" name="TextBox 8"/>
            <p:cNvSpPr txBox="1">
              <a:spLocks noChangeArrowheads="1"/>
            </p:cNvSpPr>
            <p:nvPr/>
          </p:nvSpPr>
          <p:spPr bwMode="auto">
            <a:xfrm>
              <a:off x="228600" y="3429000"/>
              <a:ext cx="8229600" cy="605294"/>
            </a:xfrm>
            <a:prstGeom prst="rect">
              <a:avLst/>
            </a:prstGeom>
            <a:noFill/>
            <a:ln w="9525">
              <a:noFill/>
              <a:miter lim="800000"/>
              <a:headEnd/>
              <a:tailEnd/>
            </a:ln>
          </p:spPr>
          <p:txBody>
            <a:bodyPr>
              <a:prstTxWarp prst="textNoShape">
                <a:avLst/>
              </a:prstTxWarp>
              <a:spAutoFit/>
            </a:bodyPr>
            <a:lstStyle/>
            <a:p>
              <a:pPr defTabSz="914400">
                <a:lnSpc>
                  <a:spcPct val="80000"/>
                </a:lnSpc>
              </a:pPr>
              <a:r>
                <a:rPr lang="en-US" sz="4000" b="1" dirty="0" smtClean="0">
                  <a:solidFill>
                    <a:srgbClr val="FFFFFF"/>
                  </a:solidFill>
                  <a:latin typeface="Calibri" charset="0"/>
                  <a:ea typeface="Times New Roman" charset="0"/>
                  <a:cs typeface="Times New Roman" charset="0"/>
                </a:rPr>
                <a:t>Mobile Device Management</a:t>
              </a:r>
              <a:endParaRPr lang="en-US" sz="2800" dirty="0">
                <a:solidFill>
                  <a:schemeClr val="bg1"/>
                </a:solidFill>
                <a:latin typeface="Cambria" charset="0"/>
                <a:ea typeface="Times New Roman" charset="0"/>
                <a:cs typeface="Times New Roman" charset="0"/>
              </a:endParaRPr>
            </a:p>
          </p:txBody>
        </p:sp>
      </p:grpSp>
      <p:grpSp>
        <p:nvGrpSpPr>
          <p:cNvPr id="15364" name="Group 21"/>
          <p:cNvGrpSpPr>
            <a:grpSpLocks/>
          </p:cNvGrpSpPr>
          <p:nvPr/>
        </p:nvGrpSpPr>
        <p:grpSpPr bwMode="auto">
          <a:xfrm>
            <a:off x="-1588" y="5181600"/>
            <a:ext cx="9145588" cy="1679575"/>
            <a:chOff x="-1586" y="5181600"/>
            <a:chExt cx="9145586" cy="1679574"/>
          </a:xfrm>
        </p:grpSpPr>
        <p:sp>
          <p:nvSpPr>
            <p:cNvPr id="15365" name="Rectangle 3"/>
            <p:cNvSpPr>
              <a:spLocks noChangeArrowheads="1"/>
            </p:cNvSpPr>
            <p:nvPr/>
          </p:nvSpPr>
          <p:spPr bwMode="auto">
            <a:xfrm>
              <a:off x="0" y="5181600"/>
              <a:ext cx="9142414" cy="1679574"/>
            </a:xfrm>
            <a:prstGeom prst="rect">
              <a:avLst/>
            </a:prstGeom>
            <a:solidFill>
              <a:srgbClr val="6B6B6B"/>
            </a:solidFill>
            <a:ln w="19050">
              <a:noFill/>
              <a:miter lim="800000"/>
              <a:headEnd/>
              <a:tailEnd/>
            </a:ln>
          </p:spPr>
          <p:txBody>
            <a:bodyPr tIns="91440" bIns="91440">
              <a:prstTxWarp prst="textNoShape">
                <a:avLst/>
              </a:prstTxWarp>
            </a:bodyPr>
            <a:lstStyle/>
            <a:p>
              <a:pPr defTabSz="914400"/>
              <a:endParaRPr lang="en-US" sz="1200">
                <a:latin typeface="Times New Roman" charset="0"/>
                <a:ea typeface="Times New Roman" charset="0"/>
                <a:cs typeface="Times New Roman" charset="0"/>
              </a:endParaRPr>
            </a:p>
          </p:txBody>
        </p:sp>
        <p:sp>
          <p:nvSpPr>
            <p:cNvPr id="15366" name="Rectangle 10"/>
            <p:cNvSpPr>
              <a:spLocks noChangeArrowheads="1"/>
            </p:cNvSpPr>
            <p:nvPr/>
          </p:nvSpPr>
          <p:spPr bwMode="auto">
            <a:xfrm>
              <a:off x="228600" y="5257800"/>
              <a:ext cx="8915400" cy="1233157"/>
            </a:xfrm>
            <a:prstGeom prst="rect">
              <a:avLst/>
            </a:prstGeom>
            <a:noFill/>
            <a:ln w="9525">
              <a:noFill/>
              <a:miter lim="800000"/>
              <a:headEnd/>
              <a:tailEnd/>
            </a:ln>
          </p:spPr>
          <p:txBody>
            <a:bodyPr>
              <a:prstTxWarp prst="textNoShape">
                <a:avLst/>
              </a:prstTxWarp>
              <a:spAutoFit/>
            </a:bodyPr>
            <a:lstStyle/>
            <a:p>
              <a:pPr>
                <a:lnSpc>
                  <a:spcPct val="80000"/>
                </a:lnSpc>
              </a:pPr>
              <a:r>
                <a:rPr lang="en-US" sz="2600" dirty="0" smtClean="0">
                  <a:solidFill>
                    <a:schemeClr val="bg1"/>
                  </a:solidFill>
                  <a:latin typeface="Calibri" charset="0"/>
                </a:rPr>
                <a:t>IT </a:t>
              </a:r>
              <a:r>
                <a:rPr lang="en-US" sz="2600" dirty="0">
                  <a:solidFill>
                    <a:schemeClr val="bg1"/>
                  </a:solidFill>
                  <a:latin typeface="Calibri" charset="0"/>
                </a:rPr>
                <a:t>Services, Stanford </a:t>
              </a:r>
              <a:r>
                <a:rPr lang="en-US" sz="2600" dirty="0" smtClean="0">
                  <a:solidFill>
                    <a:schemeClr val="bg1"/>
                  </a:solidFill>
                  <a:latin typeface="Calibri" charset="0"/>
                </a:rPr>
                <a:t>University</a:t>
              </a:r>
            </a:p>
            <a:p>
              <a:pPr>
                <a:lnSpc>
                  <a:spcPct val="80000"/>
                </a:lnSpc>
              </a:pPr>
              <a:r>
                <a:rPr lang="en-US" sz="2600" dirty="0" smtClean="0">
                  <a:solidFill>
                    <a:schemeClr val="bg1"/>
                  </a:solidFill>
                  <a:latin typeface="Calibri" charset="0"/>
                </a:rPr>
                <a:t>July 2012</a:t>
              </a:r>
              <a:endParaRPr lang="en-US" sz="2600" dirty="0">
                <a:solidFill>
                  <a:schemeClr val="bg1"/>
                </a:solidFill>
                <a:latin typeface="Calibri" charset="0"/>
              </a:endParaRPr>
            </a:p>
            <a:p>
              <a:pPr>
                <a:lnSpc>
                  <a:spcPct val="80000"/>
                </a:lnSpc>
              </a:pPr>
              <a:r>
                <a:rPr lang="en-US" i="1" dirty="0" smtClean="0">
                  <a:solidFill>
                    <a:srgbClr val="FFFFFF"/>
                  </a:solidFill>
                  <a:latin typeface="Cambria" charset="0"/>
                </a:rPr>
                <a:t/>
              </a:r>
              <a:br>
                <a:rPr lang="en-US" i="1" dirty="0" smtClean="0">
                  <a:solidFill>
                    <a:srgbClr val="FFFFFF"/>
                  </a:solidFill>
                  <a:latin typeface="Cambria" charset="0"/>
                </a:rPr>
              </a:br>
              <a:endParaRPr lang="en-US" sz="1600" i="1" dirty="0">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2"/>
          <p:cNvSpPr txBox="1">
            <a:spLocks noGrp="1" noChangeArrowheads="1"/>
          </p:cNvSpPr>
          <p:nvPr>
            <p:ph idx="1"/>
          </p:nvPr>
        </p:nvSpPr>
        <p:spPr bwMode="auto">
          <a:xfrm>
            <a:off x="228600" y="1295400"/>
            <a:ext cx="8763000" cy="5746188"/>
          </a:xfrm>
          <a:prstGeom prst="rect">
            <a:avLst/>
          </a:prstGeom>
          <a:noFill/>
          <a:ln w="9525">
            <a:noFill/>
            <a:miter lim="800000"/>
            <a:headEnd/>
            <a:tailEnd/>
          </a:ln>
        </p:spPr>
        <p:txBody>
          <a:bodyPr wrap="square">
            <a:prstTxWarp prst="textNoShape">
              <a:avLst/>
            </a:prstTxWarp>
            <a:spAutoFit/>
          </a:bodyPr>
          <a:lstStyle/>
          <a:p>
            <a:pPr marL="342900" indent="-342900">
              <a:lnSpc>
                <a:spcPct val="85000"/>
              </a:lnSpc>
              <a:buFont typeface="Arial"/>
              <a:buChar char="•"/>
            </a:pPr>
            <a:r>
              <a:rPr lang="en-US" dirty="0" smtClean="0">
                <a:latin typeface="Cambria" charset="0"/>
              </a:rPr>
              <a:t>Only available for </a:t>
            </a:r>
            <a:r>
              <a:rPr lang="en-US" dirty="0" err="1" smtClean="0">
                <a:latin typeface="Cambria" charset="0"/>
              </a:rPr>
              <a:t>iOS</a:t>
            </a:r>
            <a:r>
              <a:rPr lang="en-US" dirty="0" smtClean="0">
                <a:latin typeface="Cambria" charset="0"/>
              </a:rPr>
              <a:t> – </a:t>
            </a:r>
            <a:r>
              <a:rPr lang="en-US" dirty="0" err="1" smtClean="0">
                <a:latin typeface="Cambria" charset="0"/>
              </a:rPr>
              <a:t>iPad</a:t>
            </a:r>
            <a:r>
              <a:rPr lang="en-US" dirty="0" smtClean="0">
                <a:latin typeface="Cambria" charset="0"/>
              </a:rPr>
              <a:t>, iPhone, and iPod Touch</a:t>
            </a:r>
            <a:endParaRPr lang="en-US" dirty="0">
              <a:latin typeface="Cambria" charset="0"/>
            </a:endParaRPr>
          </a:p>
          <a:p>
            <a:pPr marL="800100" lvl="1" indent="-342900">
              <a:lnSpc>
                <a:spcPct val="85000"/>
              </a:lnSpc>
              <a:buFont typeface="Arial"/>
              <a:buChar char="•"/>
            </a:pPr>
            <a:r>
              <a:rPr lang="en-US" sz="2200" dirty="0" smtClean="0">
                <a:latin typeface="Cambria" charset="0"/>
              </a:rPr>
              <a:t>Android devices CANNOT be used to access Restricted data</a:t>
            </a:r>
          </a:p>
          <a:p>
            <a:pPr marL="800100" lvl="1" indent="-342900">
              <a:lnSpc>
                <a:spcPct val="85000"/>
              </a:lnSpc>
              <a:buFont typeface="Arial"/>
              <a:buChar char="•"/>
            </a:pPr>
            <a:r>
              <a:rPr lang="en-US" sz="2200" dirty="0" smtClean="0">
                <a:latin typeface="Cambria" charset="0"/>
              </a:rPr>
              <a:t>Blackberry devices on Stanford Exchange can also access Restricted data, but no installation is required</a:t>
            </a:r>
          </a:p>
          <a:p>
            <a:pPr marL="342900" indent="-342900">
              <a:lnSpc>
                <a:spcPct val="85000"/>
              </a:lnSpc>
              <a:spcBef>
                <a:spcPts val="1500"/>
              </a:spcBef>
              <a:buFont typeface="Arial"/>
              <a:buChar char="•"/>
            </a:pPr>
            <a:r>
              <a:rPr lang="en-US" dirty="0" smtClean="0">
                <a:latin typeface="Cambria" charset="0"/>
              </a:rPr>
              <a:t>Installing MDM on an </a:t>
            </a:r>
            <a:r>
              <a:rPr lang="en-US" dirty="0" err="1" smtClean="0">
                <a:latin typeface="Cambria" charset="0"/>
              </a:rPr>
              <a:t>iOS</a:t>
            </a:r>
            <a:r>
              <a:rPr lang="en-US" dirty="0" smtClean="0">
                <a:latin typeface="Cambria" charset="0"/>
              </a:rPr>
              <a:t> device using the Restricted Profile allows users to access Restricted and Confidential university data.</a:t>
            </a:r>
          </a:p>
          <a:p>
            <a:pPr marL="800100" lvl="1" indent="-342900">
              <a:lnSpc>
                <a:spcPct val="85000"/>
              </a:lnSpc>
              <a:buFont typeface="Arial"/>
              <a:buChar char="•"/>
            </a:pPr>
            <a:r>
              <a:rPr lang="en-US" sz="2200" dirty="0" smtClean="0">
                <a:latin typeface="Cambria" charset="0"/>
              </a:rPr>
              <a:t>For more information about Stanford Data Classifications go </a:t>
            </a:r>
            <a:r>
              <a:rPr lang="en-US" sz="2200" dirty="0">
                <a:latin typeface="Cambria" charset="0"/>
              </a:rPr>
              <a:t>to </a:t>
            </a:r>
            <a:r>
              <a:rPr lang="en-US" sz="2200" dirty="0" smtClean="0">
                <a:latin typeface="Cambria" charset="0"/>
              </a:rPr>
              <a:t>http://dataclass.stanford.edu. </a:t>
            </a:r>
            <a:endParaRPr lang="en-US" sz="2200" dirty="0">
              <a:latin typeface="Cambria" charset="0"/>
            </a:endParaRPr>
          </a:p>
          <a:p>
            <a:pPr lvl="1" indent="-342900">
              <a:lnSpc>
                <a:spcPct val="85000"/>
              </a:lnSpc>
              <a:buFont typeface="Arial"/>
              <a:buChar char="•"/>
            </a:pPr>
            <a:r>
              <a:rPr lang="en-US" sz="2200" dirty="0">
                <a:latin typeface="Cambria" charset="0"/>
              </a:rPr>
              <a:t>University </a:t>
            </a:r>
            <a:r>
              <a:rPr lang="en-US" sz="2200" dirty="0" smtClean="0">
                <a:latin typeface="Cambria" charset="0"/>
              </a:rPr>
              <a:t>guidelines </a:t>
            </a:r>
            <a:r>
              <a:rPr lang="en-US" sz="2200" dirty="0">
                <a:latin typeface="Cambria" charset="0"/>
              </a:rPr>
              <a:t>for </a:t>
            </a:r>
            <a:r>
              <a:rPr lang="en-US" sz="2200" dirty="0" smtClean="0">
                <a:latin typeface="Cambria" charset="0"/>
              </a:rPr>
              <a:t>securing mobile computing devices require </a:t>
            </a:r>
            <a:r>
              <a:rPr lang="en-US" sz="2200" dirty="0">
                <a:latin typeface="Cambria" charset="0"/>
              </a:rPr>
              <a:t>that mobile devices used to access Restricted Data be enrolled in MDM with the Restricted profile. </a:t>
            </a:r>
            <a:r>
              <a:rPr lang="en-US" sz="2200" dirty="0" smtClean="0">
                <a:latin typeface="Cambria" charset="0"/>
              </a:rPr>
              <a:t>See: </a:t>
            </a:r>
            <a:br>
              <a:rPr lang="en-US" sz="2200" dirty="0" smtClean="0">
                <a:latin typeface="Cambria" charset="0"/>
              </a:rPr>
            </a:br>
            <a:r>
              <a:rPr lang="en-US" sz="2200" dirty="0" smtClean="0">
                <a:latin typeface="Cambria" charset="0"/>
              </a:rPr>
              <a:t>http</a:t>
            </a:r>
            <a:r>
              <a:rPr lang="en-US" sz="2200" dirty="0">
                <a:latin typeface="Cambria" charset="0"/>
              </a:rPr>
              <a:t>://securecomputing.stanford.edu/</a:t>
            </a:r>
            <a:r>
              <a:rPr lang="en-US" sz="2200" dirty="0" smtClean="0">
                <a:latin typeface="Cambria" charset="0"/>
              </a:rPr>
              <a:t>mobile_devices.html</a:t>
            </a:r>
          </a:p>
          <a:p>
            <a:pPr lvl="1" indent="-342900">
              <a:lnSpc>
                <a:spcPct val="85000"/>
              </a:lnSpc>
              <a:buFont typeface="Arial"/>
              <a:buChar char="•"/>
            </a:pPr>
            <a:r>
              <a:rPr lang="en-US" sz="2200" dirty="0">
                <a:latin typeface="Cambria" charset="0"/>
              </a:rPr>
              <a:t>See also Admin Guide memo 63. </a:t>
            </a:r>
          </a:p>
          <a:p>
            <a:pPr marL="800100" lvl="1" indent="-342900">
              <a:lnSpc>
                <a:spcPct val="85000"/>
              </a:lnSpc>
              <a:buFont typeface="Arial"/>
              <a:buChar char="•"/>
            </a:pPr>
            <a:endParaRPr lang="en-US" sz="2200" dirty="0" smtClean="0">
              <a:latin typeface="Cambria" charset="0"/>
            </a:endParaRPr>
          </a:p>
          <a:p>
            <a:pPr marL="342900" indent="-342900">
              <a:lnSpc>
                <a:spcPct val="85000"/>
              </a:lnSpc>
              <a:buFont typeface="Arial"/>
              <a:buChar char="•"/>
            </a:pPr>
            <a:endParaRPr lang="en-US" dirty="0">
              <a:latin typeface="Cambria" charset="0"/>
            </a:endParaRPr>
          </a:p>
        </p:txBody>
      </p:sp>
      <p:sp>
        <p:nvSpPr>
          <p:cNvPr id="25602" name="Rectangle 2"/>
          <p:cNvSpPr>
            <a:spLocks noGrp="1"/>
          </p:cNvSpPr>
          <p:nvPr>
            <p:ph type="title"/>
          </p:nvPr>
        </p:nvSpPr>
        <p:spPr/>
        <p:txBody>
          <a:bodyPr/>
          <a:lstStyle/>
          <a:p>
            <a:r>
              <a:rPr lang="en-US" smtClean="0"/>
              <a:t>What You Should Know</a:t>
            </a:r>
            <a:endParaRPr lang="en-US" dirty="0"/>
          </a:p>
        </p:txBody>
      </p:sp>
    </p:spTree>
    <p:extLst>
      <p:ext uri="{BB962C8B-B14F-4D97-AF65-F5344CB8AC3E}">
        <p14:creationId xmlns:p14="http://schemas.microsoft.com/office/powerpoint/2010/main" val="33290129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518"/>
          <a:stretch/>
        </p:blipFill>
        <p:spPr>
          <a:xfrm>
            <a:off x="1447800" y="1143000"/>
            <a:ext cx="6946900" cy="5422900"/>
          </a:xfrm>
          <a:prstGeom prst="rect">
            <a:avLst/>
          </a:prstGeom>
        </p:spPr>
      </p:pic>
      <p:sp>
        <p:nvSpPr>
          <p:cNvPr id="4" name="Rectangle 2"/>
          <p:cNvSpPr>
            <a:spLocks noGrp="1"/>
          </p:cNvSpPr>
          <p:nvPr>
            <p:ph type="title"/>
          </p:nvPr>
        </p:nvSpPr>
        <p:spPr/>
        <p:txBody>
          <a:bodyPr>
            <a:normAutofit/>
          </a:bodyPr>
          <a:lstStyle/>
          <a:p>
            <a:pPr>
              <a:lnSpc>
                <a:spcPct val="85000"/>
              </a:lnSpc>
            </a:pPr>
            <a:r>
              <a:rPr lang="en-US" b="1" dirty="0" err="1">
                <a:solidFill>
                  <a:schemeClr val="bg1"/>
                </a:solidFill>
                <a:latin typeface="Copperplate"/>
                <a:ea typeface="ＭＳ Ｐゴシック" charset="-128"/>
                <a:cs typeface="Copperplate"/>
              </a:rPr>
              <a:t>mdm.stanford.edu</a:t>
            </a:r>
            <a:endParaRPr lang="en-US" b="1" dirty="0">
              <a:solidFill>
                <a:schemeClr val="bg1"/>
              </a:solidFill>
              <a:cs typeface="Cambria"/>
            </a:endParaRPr>
          </a:p>
        </p:txBody>
      </p:sp>
      <p:sp>
        <p:nvSpPr>
          <p:cNvPr id="5" name="TextBox 4"/>
          <p:cNvSpPr txBox="1"/>
          <p:nvPr/>
        </p:nvSpPr>
        <p:spPr>
          <a:xfrm>
            <a:off x="5943600" y="1447800"/>
            <a:ext cx="1600200" cy="369332"/>
          </a:xfrm>
          <a:prstGeom prst="rect">
            <a:avLst/>
          </a:prstGeom>
          <a:solidFill>
            <a:srgbClr val="800000"/>
          </a:solidFill>
        </p:spPr>
        <p:txBody>
          <a:bodyPr wrap="square" rtlCol="0">
            <a:spAutoFit/>
          </a:bodyPr>
          <a:lstStyle/>
          <a:p>
            <a:r>
              <a:rPr lang="en-US" sz="1800" dirty="0" smtClean="0">
                <a:solidFill>
                  <a:schemeClr val="bg1"/>
                </a:solidFill>
              </a:rPr>
              <a:t>Devices tabs</a:t>
            </a:r>
            <a:endParaRPr lang="en-US" sz="1800" dirty="0">
              <a:solidFill>
                <a:schemeClr val="bg1"/>
              </a:solidFill>
            </a:endParaRPr>
          </a:p>
        </p:txBody>
      </p:sp>
      <p:sp>
        <p:nvSpPr>
          <p:cNvPr id="6" name="TextBox 5"/>
          <p:cNvSpPr txBox="1"/>
          <p:nvPr/>
        </p:nvSpPr>
        <p:spPr>
          <a:xfrm>
            <a:off x="84666" y="3200400"/>
            <a:ext cx="2201333" cy="2585323"/>
          </a:xfrm>
          <a:prstGeom prst="rect">
            <a:avLst/>
          </a:prstGeom>
          <a:solidFill>
            <a:srgbClr val="800000"/>
          </a:solidFill>
          <a:ln>
            <a:noFill/>
          </a:ln>
          <a:effectLst>
            <a:outerShdw blurRad="50800" dist="38100" dir="2700000" sx="102000" sy="102000" algn="tl" rotWithShape="0">
              <a:srgbClr val="000000">
                <a:alpha val="57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800" dirty="0" smtClean="0"/>
              <a:t>From </a:t>
            </a:r>
            <a:r>
              <a:rPr lang="en-US" sz="1800" dirty="0"/>
              <a:t>the Manage Device </a:t>
            </a:r>
            <a:r>
              <a:rPr lang="en-US" sz="1800" dirty="0" smtClean="0"/>
              <a:t>interface, you can</a:t>
            </a:r>
            <a:endParaRPr lang="en-US" sz="1800" dirty="0"/>
          </a:p>
          <a:p>
            <a:pPr marL="285750" indent="-285750">
              <a:buFont typeface="Arial"/>
              <a:buChar char="•"/>
            </a:pPr>
            <a:r>
              <a:rPr lang="en-US" sz="1800" dirty="0" smtClean="0"/>
              <a:t>Lock your device </a:t>
            </a:r>
          </a:p>
          <a:p>
            <a:pPr marL="285750" indent="-285750">
              <a:buFont typeface="Arial"/>
              <a:buChar char="•"/>
            </a:pPr>
            <a:r>
              <a:rPr lang="en-US" sz="1800" dirty="0" smtClean="0"/>
              <a:t>Remove data</a:t>
            </a:r>
          </a:p>
          <a:p>
            <a:pPr marL="285750" indent="-285750">
              <a:buFont typeface="Arial"/>
              <a:buChar char="•"/>
            </a:pPr>
            <a:r>
              <a:rPr lang="en-US" sz="1800" dirty="0" smtClean="0"/>
              <a:t>Reset your passcode, and </a:t>
            </a:r>
          </a:p>
          <a:p>
            <a:pPr marL="285750" indent="-285750">
              <a:buFont typeface="Arial"/>
              <a:buChar char="•"/>
            </a:pPr>
            <a:r>
              <a:rPr lang="en-US" sz="1800" dirty="0" err="1" smtClean="0"/>
              <a:t>Unenroll</a:t>
            </a:r>
            <a:r>
              <a:rPr lang="en-US" sz="1800" dirty="0" smtClean="0"/>
              <a:t> from the MDM Service</a:t>
            </a:r>
            <a:endParaRPr lang="en-US" sz="1800" dirty="0"/>
          </a:p>
        </p:txBody>
      </p:sp>
      <p:cxnSp>
        <p:nvCxnSpPr>
          <p:cNvPr id="8" name="Straight Arrow Connector 7"/>
          <p:cNvCxnSpPr>
            <a:stCxn id="6" idx="0"/>
          </p:cNvCxnSpPr>
          <p:nvPr/>
        </p:nvCxnSpPr>
        <p:spPr>
          <a:xfrm flipV="1">
            <a:off x="1185333" y="2286000"/>
            <a:ext cx="795867" cy="9144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953000" y="1600200"/>
            <a:ext cx="990600" cy="3810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486400" y="4648200"/>
            <a:ext cx="2743200" cy="1676400"/>
          </a:xfrm>
          <a:prstGeom prst="rect">
            <a:avLst/>
          </a:prstGeom>
          <a:noFill/>
          <a:ln w="38100">
            <a:solidFill>
              <a:srgbClr val="800000"/>
            </a:solidFill>
          </a:ln>
          <a:effectLst>
            <a:outerShdw blurRad="40000" dist="23000" dir="5400000" rotWithShape="0">
              <a:srgbClr val="8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xplosion 1 12"/>
          <p:cNvSpPr/>
          <p:nvPr/>
        </p:nvSpPr>
        <p:spPr>
          <a:xfrm>
            <a:off x="7467600" y="4419600"/>
            <a:ext cx="1350434" cy="990600"/>
          </a:xfrm>
          <a:prstGeom prst="irregularSeal1">
            <a:avLst/>
          </a:prstGeom>
          <a:solidFill>
            <a:srgbClr val="FFCC33"/>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800000"/>
                </a:solidFill>
                <a:latin typeface="Arial Black"/>
                <a:cs typeface="Arial Black"/>
              </a:rPr>
              <a:t>New</a:t>
            </a:r>
            <a:endParaRPr lang="en-US" sz="1800" dirty="0">
              <a:solidFill>
                <a:srgbClr val="800000"/>
              </a:solidFill>
              <a:latin typeface="Arial Black"/>
              <a:cs typeface="Arial Black"/>
            </a:endParaRPr>
          </a:p>
        </p:txBody>
      </p:sp>
    </p:spTree>
    <p:extLst>
      <p:ext uri="{BB962C8B-B14F-4D97-AF65-F5344CB8AC3E}">
        <p14:creationId xmlns:p14="http://schemas.microsoft.com/office/powerpoint/2010/main" val="2800511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518"/>
          <a:stretch/>
        </p:blipFill>
        <p:spPr>
          <a:xfrm>
            <a:off x="1447800" y="1143000"/>
            <a:ext cx="6946900" cy="5422900"/>
          </a:xfrm>
          <a:prstGeom prst="rect">
            <a:avLst/>
          </a:prstGeom>
        </p:spPr>
      </p:pic>
      <p:sp>
        <p:nvSpPr>
          <p:cNvPr id="4" name="Rectangle 2"/>
          <p:cNvSpPr>
            <a:spLocks noGrp="1"/>
          </p:cNvSpPr>
          <p:nvPr>
            <p:ph type="title"/>
          </p:nvPr>
        </p:nvSpPr>
        <p:spPr/>
        <p:txBody>
          <a:bodyPr/>
          <a:lstStyle/>
          <a:p>
            <a:pPr eaLnBrk="1" hangingPunct="1"/>
            <a:r>
              <a:rPr lang="en-US" b="1" dirty="0" err="1" smtClean="0">
                <a:solidFill>
                  <a:schemeClr val="bg1"/>
                </a:solidFill>
                <a:latin typeface="Copperplate"/>
                <a:ea typeface="ＭＳ Ｐゴシック" charset="-128"/>
                <a:cs typeface="Copperplate"/>
              </a:rPr>
              <a:t>mdm.stanford.edu</a:t>
            </a:r>
            <a:endParaRPr lang="en-US" b="1" dirty="0">
              <a:solidFill>
                <a:schemeClr val="bg1"/>
              </a:solidFill>
              <a:latin typeface="Copperplate"/>
              <a:ea typeface="ＭＳ Ｐゴシック" charset="-128"/>
              <a:cs typeface="Copperplate"/>
            </a:endParaRPr>
          </a:p>
        </p:txBody>
      </p:sp>
      <p:sp>
        <p:nvSpPr>
          <p:cNvPr id="6" name="TextBox 5"/>
          <p:cNvSpPr txBox="1"/>
          <p:nvPr/>
        </p:nvSpPr>
        <p:spPr>
          <a:xfrm>
            <a:off x="84666" y="3200400"/>
            <a:ext cx="2201333" cy="1477328"/>
          </a:xfrm>
          <a:prstGeom prst="rect">
            <a:avLst/>
          </a:prstGeom>
          <a:solidFill>
            <a:srgbClr val="800000"/>
          </a:solidFill>
          <a:ln>
            <a:noFill/>
          </a:ln>
          <a:effectLst>
            <a:outerShdw blurRad="50800" dist="38100" dir="2700000" sx="102000" sy="102000" algn="tl" rotWithShape="0">
              <a:srgbClr val="000000">
                <a:alpha val="57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800" dirty="0" smtClean="0"/>
              <a:t>Check to see if your device is in Compliance for use with Stanford non-public data.</a:t>
            </a:r>
            <a:endParaRPr lang="en-US" sz="1800" dirty="0"/>
          </a:p>
        </p:txBody>
      </p:sp>
      <p:cxnSp>
        <p:nvCxnSpPr>
          <p:cNvPr id="8" name="Straight Arrow Connector 7"/>
          <p:cNvCxnSpPr>
            <a:stCxn id="6" idx="0"/>
          </p:cNvCxnSpPr>
          <p:nvPr/>
        </p:nvCxnSpPr>
        <p:spPr>
          <a:xfrm flipV="1">
            <a:off x="1185333" y="2895600"/>
            <a:ext cx="948267" cy="3048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9212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p>
            <a:pPr eaLnBrk="1" hangingPunct="1"/>
            <a:r>
              <a:rPr lang="en-US" b="1" dirty="0" smtClean="0">
                <a:solidFill>
                  <a:schemeClr val="bg1"/>
                </a:solidFill>
                <a:ea typeface="ＭＳ Ｐゴシック" charset="-128"/>
                <a:cs typeface="ＭＳ Ｐゴシック" charset="-128"/>
              </a:rPr>
              <a:t>Compliance Tab</a:t>
            </a:r>
            <a:endParaRPr lang="en-US" b="1" dirty="0">
              <a:solidFill>
                <a:schemeClr val="bg1"/>
              </a:solidFill>
              <a:ea typeface="ＭＳ Ｐゴシック" charset="-128"/>
              <a:cs typeface="ＭＳ Ｐゴシック" charset="-128"/>
            </a:endParaRPr>
          </a:p>
        </p:txBody>
      </p:sp>
      <p:pic>
        <p:nvPicPr>
          <p:cNvPr id="2" name="Picture 1"/>
          <p:cNvPicPr>
            <a:picLocks noChangeAspect="1"/>
          </p:cNvPicPr>
          <p:nvPr/>
        </p:nvPicPr>
        <p:blipFill rotWithShape="1">
          <a:blip r:embed="rId2"/>
          <a:srcRect t="19259" b="6050"/>
          <a:stretch/>
        </p:blipFill>
        <p:spPr>
          <a:xfrm>
            <a:off x="1219200" y="1168400"/>
            <a:ext cx="6904472" cy="5122333"/>
          </a:xfrm>
          <a:prstGeom prst="rect">
            <a:avLst/>
          </a:prstGeom>
        </p:spPr>
      </p:pic>
      <p:sp>
        <p:nvSpPr>
          <p:cNvPr id="7" name="TextBox 6"/>
          <p:cNvSpPr txBox="1"/>
          <p:nvPr/>
        </p:nvSpPr>
        <p:spPr>
          <a:xfrm>
            <a:off x="330200" y="3124200"/>
            <a:ext cx="2201333" cy="2862323"/>
          </a:xfrm>
          <a:prstGeom prst="rect">
            <a:avLst/>
          </a:prstGeom>
          <a:solidFill>
            <a:srgbClr val="800000"/>
          </a:solidFill>
          <a:ln>
            <a:noFill/>
          </a:ln>
          <a:effectLst>
            <a:outerShdw blurRad="50800" dist="38100" dir="2700000" sx="102000" sy="102000" algn="tl" rotWithShape="0">
              <a:srgbClr val="000000">
                <a:alpha val="57000"/>
              </a:srgbClr>
            </a:outerShdw>
          </a:effec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800" dirty="0" smtClean="0"/>
              <a:t>If any of the listed criteria is out of compliance, you will </a:t>
            </a:r>
            <a:r>
              <a:rPr lang="en-US" sz="1800" b="1" dirty="0" smtClean="0"/>
              <a:t>not</a:t>
            </a:r>
            <a:r>
              <a:rPr lang="en-US" sz="1800" dirty="0" smtClean="0"/>
              <a:t> see a green checkmark, but rather a warning symbol </a:t>
            </a:r>
            <a:br>
              <a:rPr lang="en-US" sz="1800" dirty="0" smtClean="0"/>
            </a:br>
            <a:r>
              <a:rPr lang="en-US" sz="1800" dirty="0" smtClean="0"/>
              <a:t>and be instructed on how to correct the issue</a:t>
            </a:r>
            <a:endParaRPr lang="en-US" sz="1800" dirty="0"/>
          </a:p>
        </p:txBody>
      </p:sp>
      <p:pic>
        <p:nvPicPr>
          <p:cNvPr id="5" name="Picture 4"/>
          <p:cNvPicPr>
            <a:picLocks noChangeAspect="1"/>
          </p:cNvPicPr>
          <p:nvPr/>
        </p:nvPicPr>
        <p:blipFill>
          <a:blip r:embed="rId3"/>
          <a:stretch>
            <a:fillRect/>
          </a:stretch>
        </p:blipFill>
        <p:spPr>
          <a:xfrm>
            <a:off x="1219200" y="4800600"/>
            <a:ext cx="381000" cy="337457"/>
          </a:xfrm>
          <a:prstGeom prst="rect">
            <a:avLst/>
          </a:prstGeom>
        </p:spPr>
      </p:pic>
      <p:sp>
        <p:nvSpPr>
          <p:cNvPr id="9" name="Rectangle 8"/>
          <p:cNvSpPr/>
          <p:nvPr/>
        </p:nvSpPr>
        <p:spPr>
          <a:xfrm>
            <a:off x="1600200" y="2819400"/>
            <a:ext cx="1066800" cy="228600"/>
          </a:xfrm>
          <a:prstGeom prst="rect">
            <a:avLst/>
          </a:prstGeom>
          <a:noFill/>
          <a:ln w="381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419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t>Jailbreaking</a:t>
            </a:r>
            <a:r>
              <a:rPr lang="en-US" dirty="0"/>
              <a:t> disables </a:t>
            </a:r>
            <a:r>
              <a:rPr lang="en-US" dirty="0" smtClean="0"/>
              <a:t>(or circumvents) </a:t>
            </a:r>
            <a:r>
              <a:rPr lang="en-US" dirty="0"/>
              <a:t>the manufacturer's security mechanisms and could allow malware to make undesirable changes to your device</a:t>
            </a:r>
            <a:r>
              <a:rPr lang="en-US" dirty="0" smtClean="0"/>
              <a:t>.</a:t>
            </a:r>
          </a:p>
          <a:p>
            <a:pPr lvl="1"/>
            <a:r>
              <a:rPr lang="en-US" dirty="0" smtClean="0"/>
              <a:t>If your device is </a:t>
            </a:r>
            <a:r>
              <a:rPr lang="en-US" dirty="0" err="1" smtClean="0"/>
              <a:t>jailbroken</a:t>
            </a:r>
            <a:r>
              <a:rPr lang="en-US" dirty="0" smtClean="0"/>
              <a:t>, you are out of compliance for the Restricted Data profile and must fix the problem immediately.</a:t>
            </a:r>
            <a:endParaRPr lang="en-US" dirty="0"/>
          </a:p>
          <a:p>
            <a:r>
              <a:rPr lang="en-US" dirty="0" smtClean="0"/>
              <a:t>To un-jailbreak your device</a:t>
            </a:r>
            <a:r>
              <a:rPr lang="en-US" dirty="0"/>
              <a:t>, visit:  </a:t>
            </a:r>
            <a:br>
              <a:rPr lang="en-US" dirty="0"/>
            </a:br>
            <a:r>
              <a:rPr lang="en-US" sz="1800" dirty="0"/>
              <a:t>https://</a:t>
            </a:r>
            <a:r>
              <a:rPr lang="en-US" sz="1800" dirty="0" err="1"/>
              <a:t>itservices.stanford.edu</a:t>
            </a:r>
            <a:r>
              <a:rPr lang="en-US" sz="1800" dirty="0"/>
              <a:t>/service/</a:t>
            </a:r>
            <a:r>
              <a:rPr lang="en-US" sz="1800" dirty="0" err="1"/>
              <a:t>mobiledevice</a:t>
            </a:r>
            <a:r>
              <a:rPr lang="en-US" sz="1800" dirty="0"/>
              <a:t>/management/managing/jailbreak</a:t>
            </a:r>
          </a:p>
          <a:p>
            <a:endParaRPr lang="en-US" dirty="0"/>
          </a:p>
        </p:txBody>
      </p:sp>
      <p:sp>
        <p:nvSpPr>
          <p:cNvPr id="2" name="Title 1"/>
          <p:cNvSpPr>
            <a:spLocks noGrp="1"/>
          </p:cNvSpPr>
          <p:nvPr>
            <p:ph type="title"/>
          </p:nvPr>
        </p:nvSpPr>
        <p:spPr/>
        <p:txBody>
          <a:bodyPr/>
          <a:lstStyle/>
          <a:p>
            <a:r>
              <a:rPr lang="en-US" b="1" dirty="0" smtClean="0"/>
              <a:t>What is Jailbreak?</a:t>
            </a:r>
            <a:endParaRPr lang="en-US" b="1" dirty="0"/>
          </a:p>
        </p:txBody>
      </p:sp>
    </p:spTree>
    <p:extLst>
      <p:ext uri="{BB962C8B-B14F-4D97-AF65-F5344CB8AC3E}">
        <p14:creationId xmlns:p14="http://schemas.microsoft.com/office/powerpoint/2010/main" val="28173523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Jailbreak Detection</a:t>
            </a:r>
            <a:endParaRPr lang="en-US" b="1" dirty="0"/>
          </a:p>
        </p:txBody>
      </p:sp>
      <p:sp>
        <p:nvSpPr>
          <p:cNvPr id="5" name="Content Placeholder 4"/>
          <p:cNvSpPr>
            <a:spLocks noGrp="1"/>
          </p:cNvSpPr>
          <p:nvPr>
            <p:ph idx="1"/>
          </p:nvPr>
        </p:nvSpPr>
        <p:spPr/>
        <p:txBody>
          <a:bodyPr/>
          <a:lstStyle/>
          <a:p>
            <a:r>
              <a:rPr lang="en-US" dirty="0" smtClean="0"/>
              <a:t>MDM helps alert you if your device</a:t>
            </a:r>
            <a:br>
              <a:rPr lang="en-US" dirty="0" smtClean="0"/>
            </a:br>
            <a:r>
              <a:rPr lang="en-US" dirty="0" smtClean="0"/>
              <a:t>has been </a:t>
            </a:r>
            <a:r>
              <a:rPr lang="en-US" dirty="0" err="1" smtClean="0"/>
              <a:t>jailbroken</a:t>
            </a:r>
            <a:r>
              <a:rPr lang="en-US" dirty="0" smtClean="0"/>
              <a:t>.</a:t>
            </a:r>
            <a:r>
              <a:rPr lang="en-US" dirty="0"/>
              <a:t> </a:t>
            </a:r>
            <a:r>
              <a:rPr lang="en-US" dirty="0" smtClean="0"/>
              <a:t>When you tap</a:t>
            </a:r>
            <a:br>
              <a:rPr lang="en-US" dirty="0" smtClean="0"/>
            </a:br>
            <a:r>
              <a:rPr lang="en-US" dirty="0" smtClean="0"/>
              <a:t>on the MDM App, you will receive</a:t>
            </a:r>
            <a:br>
              <a:rPr lang="en-US" dirty="0" smtClean="0"/>
            </a:br>
            <a:r>
              <a:rPr lang="en-US" dirty="0" smtClean="0"/>
              <a:t>a warning.  </a:t>
            </a:r>
          </a:p>
          <a:p>
            <a:r>
              <a:rPr lang="en-US" dirty="0" smtClean="0"/>
              <a:t>Tap the </a:t>
            </a:r>
            <a:r>
              <a:rPr lang="en-US" dirty="0" err="1" smtClean="0"/>
              <a:t>Jailbreaking</a:t>
            </a:r>
            <a:r>
              <a:rPr lang="en-US" dirty="0" smtClean="0"/>
              <a:t> Information </a:t>
            </a:r>
            <a:br>
              <a:rPr lang="en-US" dirty="0" smtClean="0"/>
            </a:br>
            <a:r>
              <a:rPr lang="en-US" dirty="0" smtClean="0"/>
              <a:t>button to learn how to “</a:t>
            </a:r>
            <a:r>
              <a:rPr lang="en-US" dirty="0" err="1" smtClean="0"/>
              <a:t>unjailbreak</a:t>
            </a:r>
            <a:r>
              <a:rPr lang="en-US" dirty="0" smtClean="0"/>
              <a:t>”</a:t>
            </a:r>
            <a:br>
              <a:rPr lang="en-US" dirty="0" smtClean="0"/>
            </a:br>
            <a:r>
              <a:rPr lang="en-US" dirty="0" smtClean="0"/>
              <a:t>your device.</a:t>
            </a:r>
          </a:p>
        </p:txBody>
      </p:sp>
      <p:pic>
        <p:nvPicPr>
          <p:cNvPr id="6" name="Picture 5" descr="JBiPhonePortrai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5200" y="1282700"/>
            <a:ext cx="29464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73883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On your </a:t>
            </a:r>
            <a:r>
              <a:rPr lang="en-US" dirty="0" err="1" smtClean="0"/>
              <a:t>iOS</a:t>
            </a:r>
            <a:r>
              <a:rPr lang="en-US" dirty="0" smtClean="0"/>
              <a:t> device (e.g., iPhone, </a:t>
            </a:r>
            <a:r>
              <a:rPr lang="en-US" dirty="0" err="1" smtClean="0"/>
              <a:t>iPad</a:t>
            </a:r>
            <a:r>
              <a:rPr lang="en-US" dirty="0" smtClean="0"/>
              <a:t>):</a:t>
            </a:r>
            <a:br>
              <a:rPr lang="en-US" dirty="0" smtClean="0"/>
            </a:br>
            <a:endParaRPr lang="en-US" dirty="0" smtClean="0"/>
          </a:p>
          <a:p>
            <a:pPr marL="0" indent="0">
              <a:buNone/>
            </a:pPr>
            <a:endParaRPr lang="en-US" dirty="0"/>
          </a:p>
          <a:p>
            <a:pPr marL="514350" indent="-514350">
              <a:buFont typeface="+mj-ea"/>
              <a:buAutoNum type="circleNumDbPlain"/>
            </a:pPr>
            <a:r>
              <a:rPr lang="en-US" dirty="0" smtClean="0"/>
              <a:t/>
            </a:r>
            <a:br>
              <a:rPr lang="en-US" dirty="0" smtClean="0"/>
            </a:br>
            <a:r>
              <a:rPr lang="en-US" dirty="0" smtClean="0"/>
              <a:t/>
            </a:r>
            <a:br>
              <a:rPr lang="en-US" dirty="0" smtClean="0"/>
            </a:br>
            <a:endParaRPr lang="en-US" dirty="0" smtClean="0"/>
          </a:p>
          <a:p>
            <a:pPr marL="514350" indent="-514350">
              <a:buFont typeface="+mj-ea"/>
              <a:buAutoNum type="circleNumDbPlain"/>
            </a:pPr>
            <a:r>
              <a:rPr lang="en-US" dirty="0" err="1" smtClean="0"/>
              <a:t>mdm.stanford.edu</a:t>
            </a:r>
            <a:r>
              <a:rPr lang="en-US" dirty="0" smtClean="0"/>
              <a:t/>
            </a:r>
            <a:br>
              <a:rPr lang="en-US" dirty="0" smtClean="0"/>
            </a:br>
            <a:endParaRPr lang="en-US" dirty="0" smtClean="0"/>
          </a:p>
          <a:p>
            <a:pPr marL="514350" indent="-514350">
              <a:buFont typeface="+mj-ea"/>
              <a:buAutoNum type="circleNumDbPlain"/>
            </a:pPr>
            <a:endParaRPr lang="en-US" dirty="0" smtClean="0"/>
          </a:p>
          <a:p>
            <a:pPr marL="514350" indent="-514350">
              <a:buFont typeface="+mj-ea"/>
              <a:buAutoNum type="circleNumDbPlain"/>
            </a:pPr>
            <a:r>
              <a:rPr lang="en-US" dirty="0" smtClean="0"/>
              <a:t>Install!</a:t>
            </a:r>
          </a:p>
        </p:txBody>
      </p:sp>
      <p:sp>
        <p:nvSpPr>
          <p:cNvPr id="2" name="Title 1"/>
          <p:cNvSpPr>
            <a:spLocks noGrp="1"/>
          </p:cNvSpPr>
          <p:nvPr>
            <p:ph type="title"/>
          </p:nvPr>
        </p:nvSpPr>
        <p:spPr/>
        <p:txBody>
          <a:bodyPr/>
          <a:lstStyle/>
          <a:p>
            <a:r>
              <a:rPr lang="en-US" dirty="0" smtClean="0"/>
              <a:t>How to Install</a:t>
            </a:r>
            <a:endParaRPr lang="en-US" dirty="0"/>
          </a:p>
        </p:txBody>
      </p:sp>
      <p:pic>
        <p:nvPicPr>
          <p:cNvPr id="4" name="Picture 3"/>
          <p:cNvPicPr>
            <a:picLocks noChangeAspect="1"/>
          </p:cNvPicPr>
          <p:nvPr/>
        </p:nvPicPr>
        <p:blipFill>
          <a:blip r:embed="rId2"/>
          <a:stretch>
            <a:fillRect/>
          </a:stretch>
        </p:blipFill>
        <p:spPr>
          <a:xfrm>
            <a:off x="849656" y="2209476"/>
            <a:ext cx="1469635" cy="1469635"/>
          </a:xfrm>
          <a:prstGeom prst="rect">
            <a:avLst/>
          </a:prstGeom>
        </p:spPr>
      </p:pic>
      <p:pic>
        <p:nvPicPr>
          <p:cNvPr id="5" name="Picture 4"/>
          <p:cNvPicPr>
            <a:picLocks noChangeAspect="1"/>
          </p:cNvPicPr>
          <p:nvPr/>
        </p:nvPicPr>
        <p:blipFill rotWithShape="1">
          <a:blip r:embed="rId3"/>
          <a:srcRect l="3499"/>
          <a:stretch/>
        </p:blipFill>
        <p:spPr>
          <a:xfrm>
            <a:off x="5553423" y="2003601"/>
            <a:ext cx="2941333" cy="4229100"/>
          </a:xfrm>
          <a:prstGeom prst="rect">
            <a:avLst/>
          </a:prstGeom>
          <a:ln>
            <a:solidFill>
              <a:srgbClr val="000000"/>
            </a:solidFill>
          </a:ln>
          <a:effectLst>
            <a:outerShdw blurRad="292100" dist="139700" dir="2700000" algn="tl" rotWithShape="0">
              <a:srgbClr val="333333">
                <a:alpha val="65000"/>
              </a:srgbClr>
            </a:outerShdw>
          </a:effectLst>
        </p:spPr>
      </p:pic>
      <p:cxnSp>
        <p:nvCxnSpPr>
          <p:cNvPr id="7" name="Straight Arrow Connector 6"/>
          <p:cNvCxnSpPr/>
          <p:nvPr/>
        </p:nvCxnSpPr>
        <p:spPr>
          <a:xfrm flipV="1">
            <a:off x="2116550" y="4112532"/>
            <a:ext cx="3330207" cy="17538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01911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3"/>
          <a:srcRect l="697" t="429" r="1717" b="2170"/>
          <a:stretch>
            <a:fillRect/>
          </a:stretch>
        </p:blipFill>
        <p:spPr bwMode="auto">
          <a:xfrm>
            <a:off x="0" y="1143000"/>
            <a:ext cx="9144000" cy="5257800"/>
          </a:xfrm>
          <a:prstGeom prst="rect">
            <a:avLst/>
          </a:prstGeom>
          <a:noFill/>
          <a:ln w="9525">
            <a:noFill/>
            <a:miter lim="800000"/>
            <a:headEnd/>
            <a:tailEnd/>
          </a:ln>
        </p:spPr>
      </p:pic>
      <p:sp>
        <p:nvSpPr>
          <p:cNvPr id="17411" name="Rectangle 2"/>
          <p:cNvSpPr>
            <a:spLocks noGrp="1" noChangeArrowheads="1"/>
          </p:cNvSpPr>
          <p:nvPr>
            <p:ph type="title"/>
          </p:nvPr>
        </p:nvSpPr>
        <p:spPr>
          <a:xfrm>
            <a:off x="1371600" y="228600"/>
            <a:ext cx="7696200" cy="639763"/>
          </a:xfrm>
        </p:spPr>
        <p:txBody>
          <a:bodyPr>
            <a:normAutofit fontScale="90000"/>
          </a:bodyPr>
          <a:lstStyle/>
          <a:p>
            <a:pPr eaLnBrk="1" hangingPunct="1"/>
            <a:r>
              <a:rPr lang="en-US" dirty="0" smtClean="0"/>
              <a:t>Our biggest hurdle: The Scary Warning Message (required by Apple)</a:t>
            </a:r>
            <a:endParaRPr lang="en-US" dirty="0">
              <a:ea typeface="ＭＳ Ｐゴシック" charset="-128"/>
              <a:cs typeface="ＭＳ Ｐゴシック" charset="-128"/>
            </a:endParaRPr>
          </a:p>
        </p:txBody>
      </p:sp>
      <p:sp>
        <p:nvSpPr>
          <p:cNvPr id="17412" name="Rectangle 24"/>
          <p:cNvSpPr>
            <a:spLocks noChangeArrowheads="1"/>
          </p:cNvSpPr>
          <p:nvPr/>
        </p:nvSpPr>
        <p:spPr bwMode="auto">
          <a:xfrm>
            <a:off x="0" y="1143000"/>
            <a:ext cx="6299256" cy="5257800"/>
          </a:xfrm>
          <a:prstGeom prst="rect">
            <a:avLst/>
          </a:prstGeom>
          <a:solidFill>
            <a:schemeClr val="bg1">
              <a:alpha val="74901"/>
            </a:schemeClr>
          </a:solidFill>
          <a:ln w="9525">
            <a:noFill/>
            <a:miter lim="800000"/>
            <a:headEnd/>
            <a:tailEnd/>
          </a:ln>
        </p:spPr>
        <p:txBody>
          <a:bodyPr lIns="228600" rIns="1371600" bIns="0" anchor="b">
            <a:prstTxWarp prst="textNoShape">
              <a:avLst/>
            </a:prstTxWarp>
          </a:bodyPr>
          <a:lstStyle/>
          <a:p>
            <a:pPr defTabSz="914400">
              <a:spcBef>
                <a:spcPts val="500"/>
              </a:spcBef>
              <a:spcAft>
                <a:spcPts val="500"/>
              </a:spcAft>
            </a:pPr>
            <a:r>
              <a:rPr lang="en-US" sz="3600">
                <a:solidFill>
                  <a:srgbClr val="FFFFFF"/>
                </a:solidFill>
                <a:latin typeface="Calibri" charset="0"/>
                <a:ea typeface="Times New Roman" charset="0"/>
                <a:cs typeface="Times New Roman" charset="0"/>
              </a:rPr>
              <a:t> </a:t>
            </a:r>
          </a:p>
        </p:txBody>
      </p:sp>
      <p:pic>
        <p:nvPicPr>
          <p:cNvPr id="2" name="Picture 1"/>
          <p:cNvPicPr>
            <a:picLocks noChangeAspect="1"/>
          </p:cNvPicPr>
          <p:nvPr/>
        </p:nvPicPr>
        <p:blipFill>
          <a:blip r:embed="rId4"/>
          <a:stretch>
            <a:fillRect/>
          </a:stretch>
        </p:blipFill>
        <p:spPr>
          <a:xfrm>
            <a:off x="135223" y="1676400"/>
            <a:ext cx="3048000" cy="3644900"/>
          </a:xfrm>
          <a:prstGeom prst="rect">
            <a:avLst/>
          </a:prstGeom>
          <a:ln>
            <a:solidFill>
              <a:schemeClr val="tx1"/>
            </a:solidFill>
          </a:ln>
          <a:effectLst>
            <a:outerShdw blurRad="292100" dist="139700" dir="2700000" algn="tl" rotWithShape="0">
              <a:srgbClr val="333333">
                <a:alpha val="65000"/>
              </a:srgbClr>
            </a:outerShdw>
          </a:effectLst>
        </p:spPr>
      </p:pic>
      <p:sp>
        <p:nvSpPr>
          <p:cNvPr id="3" name="TextBox 2"/>
          <p:cNvSpPr txBox="1"/>
          <p:nvPr/>
        </p:nvSpPr>
        <p:spPr>
          <a:xfrm>
            <a:off x="3295771" y="1524000"/>
            <a:ext cx="2912776" cy="3416320"/>
          </a:xfrm>
          <a:prstGeom prst="rect">
            <a:avLst/>
          </a:prstGeom>
          <a:noFill/>
        </p:spPr>
        <p:txBody>
          <a:bodyPr wrap="square" rtlCol="0">
            <a:spAutoFit/>
          </a:bodyPr>
          <a:lstStyle/>
          <a:p>
            <a:r>
              <a:rPr lang="en-US" dirty="0" smtClean="0"/>
              <a:t>Stanford </a:t>
            </a:r>
            <a:r>
              <a:rPr lang="en-US" b="1" dirty="0" smtClean="0"/>
              <a:t>cannot</a:t>
            </a:r>
            <a:r>
              <a:rPr lang="en-US" dirty="0" smtClean="0"/>
              <a:t> and </a:t>
            </a:r>
            <a:r>
              <a:rPr lang="en-US" b="1" dirty="0" smtClean="0"/>
              <a:t>will not </a:t>
            </a:r>
            <a:r>
              <a:rPr lang="en-US" dirty="0" smtClean="0"/>
              <a:t>access your personal data including:</a:t>
            </a:r>
          </a:p>
          <a:p>
            <a:pPr marL="342900" indent="-342900">
              <a:buFont typeface="Arial"/>
              <a:buChar char="•"/>
            </a:pPr>
            <a:r>
              <a:rPr lang="en-US" dirty="0" smtClean="0"/>
              <a:t>Voicemail</a:t>
            </a:r>
          </a:p>
          <a:p>
            <a:pPr marL="342900" indent="-342900">
              <a:buFont typeface="Arial"/>
              <a:buChar char="•"/>
            </a:pPr>
            <a:r>
              <a:rPr lang="en-US" dirty="0" smtClean="0"/>
              <a:t>Text messages</a:t>
            </a:r>
          </a:p>
          <a:p>
            <a:pPr marL="342900" indent="-342900">
              <a:buFont typeface="Arial"/>
              <a:buChar char="•"/>
            </a:pPr>
            <a:r>
              <a:rPr lang="en-US" dirty="0" smtClean="0"/>
              <a:t>Photos</a:t>
            </a:r>
          </a:p>
          <a:p>
            <a:pPr marL="342900" indent="-342900">
              <a:buFont typeface="Arial"/>
              <a:buChar char="•"/>
            </a:pPr>
            <a:r>
              <a:rPr lang="en-US" dirty="0" smtClean="0"/>
              <a:t>Angry Birds score</a:t>
            </a:r>
          </a:p>
        </p:txBody>
      </p:sp>
      <p:sp>
        <p:nvSpPr>
          <p:cNvPr id="4" name="TextBox 3"/>
          <p:cNvSpPr txBox="1"/>
          <p:nvPr/>
        </p:nvSpPr>
        <p:spPr>
          <a:xfrm>
            <a:off x="229686" y="5486400"/>
            <a:ext cx="5978861" cy="830997"/>
          </a:xfrm>
          <a:prstGeom prst="rect">
            <a:avLst/>
          </a:prstGeom>
          <a:noFill/>
        </p:spPr>
        <p:txBody>
          <a:bodyPr wrap="square" rtlCol="0">
            <a:spAutoFit/>
          </a:bodyPr>
          <a:lstStyle/>
          <a:p>
            <a:r>
              <a:rPr lang="en-US" dirty="0" smtClean="0"/>
              <a:t>You can see everything we can see at </a:t>
            </a:r>
            <a:r>
              <a:rPr lang="en-US" dirty="0" err="1" smtClean="0"/>
              <a:t>mdm.stanford.edu</a:t>
            </a:r>
            <a:r>
              <a:rPr lang="en-US" dirty="0" smtClean="0"/>
              <a:t>. </a:t>
            </a:r>
            <a:endParaRPr lang="en-US" dirty="0"/>
          </a:p>
        </p:txBody>
      </p:sp>
    </p:spTree>
    <p:extLst>
      <p:ext uri="{BB962C8B-B14F-4D97-AF65-F5344CB8AC3E}">
        <p14:creationId xmlns:p14="http://schemas.microsoft.com/office/powerpoint/2010/main" val="1048153653"/>
      </p:ext>
    </p:extLst>
  </p:cSld>
  <p:clrMapOvr>
    <a:masterClrMapping/>
  </p:clrMapOvr>
  <p:transition xmlns:p14="http://schemas.microsoft.com/office/powerpoint/2010/main" spd="slow" advClick="0" advTm="5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 Digression on Passcodes</a:t>
            </a:r>
            <a:endParaRPr lang="en-US" b="1" dirty="0"/>
          </a:p>
        </p:txBody>
      </p:sp>
      <p:sp>
        <p:nvSpPr>
          <p:cNvPr id="5" name="Content Placeholder 4"/>
          <p:cNvSpPr>
            <a:spLocks noGrp="1"/>
          </p:cNvSpPr>
          <p:nvPr>
            <p:ph idx="1"/>
          </p:nvPr>
        </p:nvSpPr>
        <p:spPr>
          <a:xfrm>
            <a:off x="228600" y="1295400"/>
            <a:ext cx="8610600" cy="4830763"/>
          </a:xfrm>
        </p:spPr>
        <p:txBody>
          <a:bodyPr/>
          <a:lstStyle/>
          <a:p>
            <a:pPr marL="0" indent="0">
              <a:spcBef>
                <a:spcPts val="1872"/>
              </a:spcBef>
              <a:buNone/>
            </a:pPr>
            <a:r>
              <a:rPr lang="en-US" dirty="0" smtClean="0"/>
              <a:t>A passcode is your first and best line of defense to protect your phone and your data, but choose wisely!</a:t>
            </a:r>
            <a:endParaRPr lang="en-US" dirty="0"/>
          </a:p>
          <a:p>
            <a:pPr marL="0" indent="0">
              <a:spcBef>
                <a:spcPts val="1872"/>
              </a:spcBef>
              <a:buNone/>
            </a:pPr>
            <a:r>
              <a:rPr lang="en-US" sz="2400" dirty="0" smtClean="0"/>
              <a:t>Daniel </a:t>
            </a:r>
            <a:r>
              <a:rPr lang="en-US" sz="2400" dirty="0" err="1"/>
              <a:t>Amitay</a:t>
            </a:r>
            <a:r>
              <a:rPr lang="en-US" sz="2400" dirty="0"/>
              <a:t> </a:t>
            </a:r>
            <a:r>
              <a:rPr lang="en-US" sz="2400" dirty="0" smtClean="0"/>
              <a:t>studied the most </a:t>
            </a:r>
            <a:br>
              <a:rPr lang="en-US" sz="2400" dirty="0" smtClean="0"/>
            </a:br>
            <a:r>
              <a:rPr lang="en-US" sz="2400" dirty="0" smtClean="0"/>
              <a:t>common passcodes. The top ten </a:t>
            </a:r>
            <a:br>
              <a:rPr lang="en-US" sz="2400" dirty="0" smtClean="0"/>
            </a:br>
            <a:r>
              <a:rPr lang="en-US" sz="2400" dirty="0" smtClean="0"/>
              <a:t>included: 1234, 0000, 1111, </a:t>
            </a:r>
            <a:r>
              <a:rPr lang="en-US" sz="2400" dirty="0"/>
              <a:t>5555, </a:t>
            </a:r>
            <a:r>
              <a:rPr lang="en-US" sz="2400" dirty="0" smtClean="0"/>
              <a:t/>
            </a:r>
            <a:br>
              <a:rPr lang="en-US" sz="2400" dirty="0" smtClean="0"/>
            </a:br>
            <a:r>
              <a:rPr lang="en-US" sz="2400" dirty="0" smtClean="0"/>
              <a:t>5683 </a:t>
            </a:r>
            <a:r>
              <a:rPr lang="en-US" sz="2400" dirty="0"/>
              <a:t>(LOVE), 2580, </a:t>
            </a:r>
            <a:r>
              <a:rPr lang="en-US" sz="2400" dirty="0" smtClean="0"/>
              <a:t>0852, 2222</a:t>
            </a:r>
            <a:r>
              <a:rPr lang="en-US" sz="2400" dirty="0"/>
              <a:t>, </a:t>
            </a:r>
            <a:r>
              <a:rPr lang="en-US" sz="2400" dirty="0" smtClean="0"/>
              <a:t/>
            </a:r>
            <a:br>
              <a:rPr lang="en-US" sz="2400" dirty="0" smtClean="0"/>
            </a:br>
            <a:r>
              <a:rPr lang="en-US" sz="2400" dirty="0" smtClean="0"/>
              <a:t>1212</a:t>
            </a:r>
            <a:r>
              <a:rPr lang="en-US" sz="2400" dirty="0"/>
              <a:t>, 1998 </a:t>
            </a:r>
            <a:endParaRPr lang="en-US" sz="2400" dirty="0" smtClean="0"/>
          </a:p>
          <a:p>
            <a:pPr marL="0" indent="0">
              <a:spcBef>
                <a:spcPts val="1872"/>
              </a:spcBef>
              <a:buNone/>
            </a:pPr>
            <a:r>
              <a:rPr lang="en-US" sz="2400" dirty="0" smtClean="0"/>
              <a:t>Of </a:t>
            </a:r>
            <a:r>
              <a:rPr lang="en-US" sz="2400" dirty="0"/>
              <a:t>these, </a:t>
            </a:r>
            <a:r>
              <a:rPr lang="en-US" sz="2400" dirty="0" smtClean="0"/>
              <a:t>most are blocked by </a:t>
            </a:r>
            <a:br>
              <a:rPr lang="en-US" sz="2400" dirty="0" smtClean="0"/>
            </a:br>
            <a:r>
              <a:rPr lang="en-US" sz="2400" dirty="0" smtClean="0"/>
              <a:t>MDM policy except:</a:t>
            </a:r>
            <a:br>
              <a:rPr lang="en-US" sz="2400" dirty="0" smtClean="0"/>
            </a:br>
            <a:r>
              <a:rPr lang="en-US" sz="2400" dirty="0" smtClean="0"/>
              <a:t>5683 (LOVE), 1998, 2580 and 0852 </a:t>
            </a:r>
            <a:br>
              <a:rPr lang="en-US" sz="2400" dirty="0" smtClean="0"/>
            </a:br>
            <a:r>
              <a:rPr lang="en-US" sz="2400" dirty="0" smtClean="0"/>
              <a:t>(vertical lines). </a:t>
            </a:r>
            <a:r>
              <a:rPr lang="en-US" sz="2400" dirty="0"/>
              <a:t>P</a:t>
            </a:r>
            <a:r>
              <a:rPr lang="en-US" sz="2400" dirty="0" smtClean="0"/>
              <a:t>lease choose something else.</a:t>
            </a:r>
            <a:endParaRPr lang="en-US" sz="1400" dirty="0">
              <a:latin typeface="Courier"/>
              <a:cs typeface="Courier"/>
            </a:endParaRPr>
          </a:p>
          <a:p>
            <a:pPr marL="0" indent="0">
              <a:buNone/>
            </a:pPr>
            <a:endParaRPr lang="en-US" sz="1600" dirty="0">
              <a:latin typeface="Courier"/>
              <a:cs typeface="Courier"/>
            </a:endParaRPr>
          </a:p>
          <a:p>
            <a:pPr marL="0" indent="0">
              <a:buNone/>
            </a:pPr>
            <a:endParaRPr lang="en-US" sz="1600" dirty="0" smtClean="0">
              <a:latin typeface="Courier"/>
              <a:cs typeface="Courier"/>
            </a:endParaRPr>
          </a:p>
          <a:p>
            <a:pPr marL="0" indent="0">
              <a:buNone/>
            </a:pPr>
            <a:endParaRPr lang="en-US" sz="1600" dirty="0">
              <a:latin typeface="Courier"/>
              <a:cs typeface="Courier"/>
            </a:endParaRPr>
          </a:p>
          <a:p>
            <a:pPr marL="0" indent="0">
              <a:buNone/>
            </a:pPr>
            <a:endParaRPr lang="en-US" sz="1600" dirty="0" smtClean="0">
              <a:latin typeface="Courier"/>
              <a:cs typeface="Courier"/>
            </a:endParaRPr>
          </a:p>
        </p:txBody>
      </p:sp>
      <p:pic>
        <p:nvPicPr>
          <p:cNvPr id="3" name="Picture 2"/>
          <p:cNvPicPr>
            <a:picLocks noChangeAspect="1"/>
          </p:cNvPicPr>
          <p:nvPr/>
        </p:nvPicPr>
        <p:blipFill>
          <a:blip r:embed="rId2"/>
          <a:stretch>
            <a:fillRect/>
          </a:stretch>
        </p:blipFill>
        <p:spPr>
          <a:xfrm>
            <a:off x="4724400" y="2209800"/>
            <a:ext cx="4343400" cy="3372058"/>
          </a:xfrm>
          <a:prstGeom prst="rect">
            <a:avLst/>
          </a:prstGeom>
        </p:spPr>
      </p:pic>
    </p:spTree>
    <p:extLst>
      <p:ext uri="{BB962C8B-B14F-4D97-AF65-F5344CB8AC3E}">
        <p14:creationId xmlns:p14="http://schemas.microsoft.com/office/powerpoint/2010/main" val="38150420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Managing MDM Over Time</a:t>
            </a:r>
            <a:endParaRPr lang="en-US" b="1" dirty="0"/>
          </a:p>
        </p:txBody>
      </p:sp>
      <p:pic>
        <p:nvPicPr>
          <p:cNvPr id="3" name="Picture 2"/>
          <p:cNvPicPr>
            <a:picLocks noChangeAspect="1"/>
          </p:cNvPicPr>
          <p:nvPr/>
        </p:nvPicPr>
        <p:blipFill rotWithShape="1">
          <a:blip r:embed="rId2"/>
          <a:srcRect l="15093" t="10545" r="15000" b="1074"/>
          <a:stretch/>
        </p:blipFill>
        <p:spPr>
          <a:xfrm>
            <a:off x="3395132" y="1219200"/>
            <a:ext cx="5748868" cy="5010272"/>
          </a:xfrm>
          <a:prstGeom prst="rect">
            <a:avLst/>
          </a:prstGeom>
        </p:spPr>
      </p:pic>
      <p:sp>
        <p:nvSpPr>
          <p:cNvPr id="4" name="TextBox 3"/>
          <p:cNvSpPr txBox="1"/>
          <p:nvPr/>
        </p:nvSpPr>
        <p:spPr>
          <a:xfrm>
            <a:off x="0" y="1219200"/>
            <a:ext cx="3505200" cy="4739760"/>
          </a:xfrm>
          <a:prstGeom prst="rect">
            <a:avLst/>
          </a:prstGeom>
          <a:noFill/>
        </p:spPr>
        <p:txBody>
          <a:bodyPr wrap="square" rtlCol="0">
            <a:spAutoFit/>
          </a:bodyPr>
          <a:lstStyle/>
          <a:p>
            <a:pPr marL="177800"/>
            <a:r>
              <a:rPr lang="en-US" sz="2000" dirty="0" smtClean="0"/>
              <a:t>Occasionally, MDM may need to be updated. When this happens, we’ll send you a link to the update page. It looks something like this. </a:t>
            </a:r>
          </a:p>
          <a:p>
            <a:pPr marL="177800"/>
            <a:endParaRPr lang="en-US" sz="2000" dirty="0"/>
          </a:p>
          <a:p>
            <a:pPr marL="177800"/>
            <a:r>
              <a:rPr lang="en-US" sz="1800" dirty="0" smtClean="0"/>
              <a:t>Depending on the type of upgrade, you may have to complete the installation steps (Install, Install Now, Install, Done) again, but your MDM settings and preferences will be retained and replaced without having to answer questions again. </a:t>
            </a:r>
            <a:endParaRPr lang="en-US" sz="1800" dirty="0"/>
          </a:p>
        </p:txBody>
      </p:sp>
    </p:spTree>
    <p:extLst>
      <p:ext uri="{BB962C8B-B14F-4D97-AF65-F5344CB8AC3E}">
        <p14:creationId xmlns:p14="http://schemas.microsoft.com/office/powerpoint/2010/main" val="12622934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2"/>
          <p:cNvGrpSpPr>
            <a:grpSpLocks/>
          </p:cNvGrpSpPr>
          <p:nvPr/>
        </p:nvGrpSpPr>
        <p:grpSpPr bwMode="auto">
          <a:xfrm>
            <a:off x="0" y="0"/>
            <a:ext cx="9144000" cy="5181600"/>
            <a:chOff x="0" y="0"/>
            <a:chExt cx="9144000" cy="5181600"/>
          </a:xfrm>
        </p:grpSpPr>
        <p:pic>
          <p:nvPicPr>
            <p:cNvPr id="17419"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17411" name="Group 17"/>
          <p:cNvGrpSpPr>
            <a:grpSpLocks/>
          </p:cNvGrpSpPr>
          <p:nvPr/>
        </p:nvGrpSpPr>
        <p:grpSpPr bwMode="auto">
          <a:xfrm>
            <a:off x="-3175" y="381000"/>
            <a:ext cx="9147175" cy="4800600"/>
            <a:chOff x="-1586" y="3276600"/>
            <a:chExt cx="9144000" cy="1295400"/>
          </a:xfrm>
        </p:grpSpPr>
        <p:sp>
          <p:nvSpPr>
            <p:cNvPr id="17417"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17418" name="TextBox 8"/>
            <p:cNvSpPr txBox="1">
              <a:spLocks noChangeArrowheads="1"/>
            </p:cNvSpPr>
            <p:nvPr/>
          </p:nvSpPr>
          <p:spPr bwMode="auto">
            <a:xfrm>
              <a:off x="77761" y="3358847"/>
              <a:ext cx="8988479" cy="94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6000" b="1" dirty="0" smtClean="0">
                  <a:solidFill>
                    <a:srgbClr val="FFFFFF"/>
                  </a:solidFill>
                  <a:latin typeface="Calibri" charset="0"/>
                  <a:cs typeface="Times New Roman" charset="0"/>
                </a:rPr>
                <a:t>Today’s </a:t>
              </a:r>
              <a:r>
                <a:rPr lang="en-US" sz="6000" b="1" dirty="0">
                  <a:solidFill>
                    <a:srgbClr val="FFFFFF"/>
                  </a:solidFill>
                  <a:latin typeface="Calibri" charset="0"/>
                  <a:cs typeface="Times New Roman" charset="0"/>
                </a:rPr>
                <a:t>Agenda</a:t>
              </a:r>
            </a:p>
            <a:p>
              <a:pPr indent="228600" defTabSz="914400" eaLnBrk="1" hangingPunct="1">
                <a:lnSpc>
                  <a:spcPct val="80000"/>
                </a:lnSpc>
                <a:buFont typeface="Arial" charset="0"/>
                <a:buChar char="•"/>
              </a:pPr>
              <a:r>
                <a:rPr lang="en-US" sz="3600" b="1" dirty="0" smtClean="0">
                  <a:solidFill>
                    <a:srgbClr val="FFFFFF"/>
                  </a:solidFill>
                  <a:latin typeface="Calibri" charset="0"/>
                  <a:cs typeface="Times New Roman" charset="0"/>
                </a:rPr>
                <a:t>Devices, data, and loss</a:t>
              </a:r>
            </a:p>
            <a:p>
              <a:pPr indent="228600" defTabSz="914400" eaLnBrk="1" hangingPunct="1">
                <a:lnSpc>
                  <a:spcPct val="80000"/>
                </a:lnSpc>
                <a:buFont typeface="Arial" charset="0"/>
                <a:buChar char="•"/>
              </a:pPr>
              <a:r>
                <a:rPr lang="en-US" sz="3600" b="1" dirty="0" smtClean="0">
                  <a:solidFill>
                    <a:srgbClr val="FFFFFF"/>
                  </a:solidFill>
                  <a:latin typeface="Calibri" charset="0"/>
                  <a:cs typeface="Times New Roman" charset="0"/>
                </a:rPr>
                <a:t>Steps </a:t>
              </a:r>
              <a:r>
                <a:rPr lang="en-US" sz="3600" b="1" dirty="0">
                  <a:solidFill>
                    <a:srgbClr val="FFFFFF"/>
                  </a:solidFill>
                  <a:latin typeface="Calibri" charset="0"/>
                  <a:cs typeface="Times New Roman" charset="0"/>
                </a:rPr>
                <a:t>to protect your device</a:t>
              </a:r>
            </a:p>
            <a:p>
              <a:pPr indent="228600" defTabSz="914400" eaLnBrk="1" hangingPunct="1">
                <a:lnSpc>
                  <a:spcPct val="80000"/>
                </a:lnSpc>
                <a:buFont typeface="Arial" charset="0"/>
                <a:buChar char="•"/>
              </a:pPr>
              <a:r>
                <a:rPr lang="en-US" sz="3600" b="1" dirty="0" smtClean="0">
                  <a:solidFill>
                    <a:srgbClr val="FFFFFF"/>
                  </a:solidFill>
                  <a:latin typeface="Calibri" charset="0"/>
                  <a:cs typeface="Times New Roman" charset="0"/>
                </a:rPr>
                <a:t>Installing the Mobile Device Manager (MDM)</a:t>
              </a:r>
            </a:p>
            <a:p>
              <a:pPr indent="228600" defTabSz="914400" eaLnBrk="1" hangingPunct="1">
                <a:lnSpc>
                  <a:spcPct val="80000"/>
                </a:lnSpc>
                <a:buFont typeface="Arial" charset="0"/>
                <a:buChar char="•"/>
              </a:pPr>
              <a:r>
                <a:rPr lang="en-US" sz="3600" b="1" dirty="0">
                  <a:solidFill>
                    <a:srgbClr val="FFFFFF"/>
                  </a:solidFill>
                  <a:latin typeface="Calibri" charset="0"/>
                  <a:cs typeface="Times New Roman" charset="0"/>
                </a:rPr>
                <a:t>Managing your </a:t>
              </a:r>
              <a:r>
                <a:rPr lang="en-US" sz="3600" b="1" dirty="0" smtClean="0">
                  <a:solidFill>
                    <a:srgbClr val="FFFFFF"/>
                  </a:solidFill>
                  <a:latin typeface="Calibri" charset="0"/>
                  <a:cs typeface="Times New Roman" charset="0"/>
                </a:rPr>
                <a:t>device</a:t>
              </a:r>
            </a:p>
            <a:p>
              <a:pPr indent="228600" defTabSz="914400" eaLnBrk="1" hangingPunct="1">
                <a:lnSpc>
                  <a:spcPct val="80000"/>
                </a:lnSpc>
                <a:buFont typeface="Arial" charset="0"/>
                <a:buChar char="•"/>
              </a:pPr>
              <a:r>
                <a:rPr lang="en-US" sz="3600" b="1" dirty="0" smtClean="0">
                  <a:solidFill>
                    <a:srgbClr val="FFFFFF"/>
                  </a:solidFill>
                  <a:latin typeface="Calibri" charset="0"/>
                  <a:cs typeface="Times New Roman" charset="0"/>
                </a:rPr>
                <a:t>Other tools for protecting your device</a:t>
              </a:r>
              <a:endParaRPr lang="en-US" sz="5400" dirty="0">
                <a:solidFill>
                  <a:srgbClr val="FFFFFF"/>
                </a:solidFill>
                <a:latin typeface="Cambria" charset="0"/>
                <a:cs typeface="Times New Roman" charset="0"/>
              </a:endParaRPr>
            </a:p>
            <a:p>
              <a:pPr indent="228600" defTabSz="914400" eaLnBrk="1" hangingPunct="1">
                <a:lnSpc>
                  <a:spcPct val="80000"/>
                </a:lnSpc>
                <a:buFont typeface="Arial" charset="0"/>
                <a:buChar char="•"/>
              </a:pPr>
              <a:r>
                <a:rPr lang="en-US" sz="3600" b="1" dirty="0" smtClean="0">
                  <a:solidFill>
                    <a:srgbClr val="FFFFFF"/>
                  </a:solidFill>
                  <a:latin typeface="Calibri" charset="0"/>
                  <a:cs typeface="Times New Roman" charset="0"/>
                </a:rPr>
                <a:t>What to do if your device is lost or stolen</a:t>
              </a:r>
              <a:endParaRPr lang="en-US" sz="3600" b="1" dirty="0">
                <a:solidFill>
                  <a:srgbClr val="FFFFFF"/>
                </a:solidFill>
                <a:latin typeface="Calibri" charset="0"/>
                <a:cs typeface="Times New Roman" charset="0"/>
              </a:endParaRPr>
            </a:p>
          </p:txBody>
        </p:sp>
      </p:grpSp>
      <p:grpSp>
        <p:nvGrpSpPr>
          <p:cNvPr id="17412"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17415"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7413" name="Rectangle 10"/>
          <p:cNvSpPr>
            <a:spLocks noChangeArrowheads="1"/>
          </p:cNvSpPr>
          <p:nvPr/>
        </p:nvSpPr>
        <p:spPr bwMode="auto">
          <a:xfrm>
            <a:off x="228600" y="5334000"/>
            <a:ext cx="891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dirty="0">
                <a:solidFill>
                  <a:schemeClr val="bg1"/>
                </a:solidFill>
                <a:latin typeface="Calibri" charset="0"/>
              </a:rPr>
              <a:t>Mobile Device </a:t>
            </a:r>
            <a:r>
              <a:rPr lang="en-US" sz="2600" dirty="0" smtClean="0">
                <a:solidFill>
                  <a:schemeClr val="bg1"/>
                </a:solidFill>
                <a:latin typeface="Calibri" charset="0"/>
              </a:rPr>
              <a:t>Management</a:t>
            </a: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spTree>
    <p:extLst>
      <p:ext uri="{BB962C8B-B14F-4D97-AF65-F5344CB8AC3E}">
        <p14:creationId xmlns:p14="http://schemas.microsoft.com/office/powerpoint/2010/main" val="397986937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22"/>
          <p:cNvGrpSpPr>
            <a:grpSpLocks/>
          </p:cNvGrpSpPr>
          <p:nvPr/>
        </p:nvGrpSpPr>
        <p:grpSpPr bwMode="auto">
          <a:xfrm>
            <a:off x="0" y="0"/>
            <a:ext cx="9144000" cy="5181600"/>
            <a:chOff x="0" y="0"/>
            <a:chExt cx="9144000" cy="5181600"/>
          </a:xfrm>
        </p:grpSpPr>
        <p:pic>
          <p:nvPicPr>
            <p:cNvPr id="35852"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35843" name="Group 17"/>
          <p:cNvGrpSpPr>
            <a:grpSpLocks/>
          </p:cNvGrpSpPr>
          <p:nvPr/>
        </p:nvGrpSpPr>
        <p:grpSpPr bwMode="auto">
          <a:xfrm>
            <a:off x="-3175" y="381000"/>
            <a:ext cx="9147175" cy="4800600"/>
            <a:chOff x="-1586" y="3276600"/>
            <a:chExt cx="9144000" cy="1295400"/>
          </a:xfrm>
        </p:grpSpPr>
        <p:sp>
          <p:nvSpPr>
            <p:cNvPr id="35850"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35851" name="TextBox 8"/>
            <p:cNvSpPr txBox="1">
              <a:spLocks noChangeArrowheads="1"/>
            </p:cNvSpPr>
            <p:nvPr/>
          </p:nvSpPr>
          <p:spPr bwMode="auto">
            <a:xfrm>
              <a:off x="228600" y="3317724"/>
              <a:ext cx="4191054" cy="122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lnSpc>
                  <a:spcPct val="80000"/>
                </a:lnSpc>
              </a:pPr>
              <a:r>
                <a:rPr lang="en-US" sz="6000" b="1">
                  <a:solidFill>
                    <a:srgbClr val="FFFFFF"/>
                  </a:solidFill>
                  <a:latin typeface="Calibri" charset="0"/>
                  <a:cs typeface="Times New Roman" charset="0"/>
                </a:rPr>
                <a:t>Use a screen saver or wallpaper  with your contact information</a:t>
              </a:r>
              <a:endParaRPr lang="en-US" sz="6000">
                <a:solidFill>
                  <a:srgbClr val="FFFFFF"/>
                </a:solidFill>
                <a:latin typeface="Cambria" charset="0"/>
                <a:cs typeface="Times New Roman" charset="0"/>
              </a:endParaRPr>
            </a:p>
          </p:txBody>
        </p:sp>
      </p:grpSp>
      <p:grpSp>
        <p:nvGrpSpPr>
          <p:cNvPr id="35844"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35848"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5845" name="Rectangle 10"/>
          <p:cNvSpPr>
            <a:spLocks noChangeArrowheads="1"/>
          </p:cNvSpPr>
          <p:nvPr/>
        </p:nvSpPr>
        <p:spPr bwMode="auto">
          <a:xfrm>
            <a:off x="228600" y="5334000"/>
            <a:ext cx="8915400" cy="165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smtClean="0">
                <a:solidFill>
                  <a:srgbClr val="FFFFFF"/>
                </a:solidFill>
                <a:latin typeface="Calibri" charset="0"/>
                <a:cs typeface="Calibri" charset="0"/>
              </a:rPr>
              <a:t>There’s an app for that! Try If Found +, Return Me!, or Wallpaper Labeler. </a:t>
            </a:r>
            <a:endParaRPr lang="en-US" sz="3200" dirty="0">
              <a:solidFill>
                <a:srgbClr val="FFFFFF"/>
              </a:solidFill>
              <a:latin typeface="Calibri" charset="0"/>
              <a:cs typeface="Calibri" charset="0"/>
            </a:endParaRPr>
          </a:p>
          <a:p>
            <a:pPr>
              <a:lnSpc>
                <a:spcPct val="80000"/>
              </a:lnSpc>
            </a:pP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pic>
        <p:nvPicPr>
          <p:cNvPr id="3" name="Picture 2"/>
          <p:cNvPicPr>
            <a:picLocks noChangeAspect="1"/>
          </p:cNvPicPr>
          <p:nvPr/>
        </p:nvPicPr>
        <p:blipFill>
          <a:blip r:embed="rId4"/>
          <a:stretch>
            <a:fillRect/>
          </a:stretch>
        </p:blipFill>
        <p:spPr>
          <a:xfrm>
            <a:off x="4800600" y="495300"/>
            <a:ext cx="3048000" cy="4571999"/>
          </a:xfrm>
          <a:prstGeom prst="rect">
            <a:avLst/>
          </a:prstGeom>
        </p:spPr>
      </p:pic>
    </p:spTree>
    <p:extLst>
      <p:ext uri="{BB962C8B-B14F-4D97-AF65-F5344CB8AC3E}">
        <p14:creationId xmlns:p14="http://schemas.microsoft.com/office/powerpoint/2010/main" val="363475706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2"/>
          <p:cNvGrpSpPr>
            <a:grpSpLocks/>
          </p:cNvGrpSpPr>
          <p:nvPr/>
        </p:nvGrpSpPr>
        <p:grpSpPr bwMode="auto">
          <a:xfrm>
            <a:off x="0" y="0"/>
            <a:ext cx="9144000" cy="5181600"/>
            <a:chOff x="0" y="0"/>
            <a:chExt cx="9144000" cy="5181600"/>
          </a:xfrm>
        </p:grpSpPr>
        <p:pic>
          <p:nvPicPr>
            <p:cNvPr id="37900"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37891" name="Group 17"/>
          <p:cNvGrpSpPr>
            <a:grpSpLocks/>
          </p:cNvGrpSpPr>
          <p:nvPr/>
        </p:nvGrpSpPr>
        <p:grpSpPr bwMode="auto">
          <a:xfrm>
            <a:off x="-3175" y="381000"/>
            <a:ext cx="9147175" cy="4800600"/>
            <a:chOff x="-1586" y="3276600"/>
            <a:chExt cx="9144000" cy="1295400"/>
          </a:xfrm>
        </p:grpSpPr>
        <p:sp>
          <p:nvSpPr>
            <p:cNvPr id="37898"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37899" name="TextBox 8"/>
            <p:cNvSpPr txBox="1">
              <a:spLocks noChangeArrowheads="1"/>
            </p:cNvSpPr>
            <p:nvPr/>
          </p:nvSpPr>
          <p:spPr bwMode="auto">
            <a:xfrm>
              <a:off x="230109" y="3317724"/>
              <a:ext cx="4191054" cy="1029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lnSpc>
                  <a:spcPct val="80000"/>
                </a:lnSpc>
              </a:pPr>
              <a:r>
                <a:rPr lang="en-US" sz="6000" b="1">
                  <a:solidFill>
                    <a:srgbClr val="FFFFFF"/>
                  </a:solidFill>
                  <a:latin typeface="Calibri" charset="0"/>
                  <a:cs typeface="Times New Roman" charset="0"/>
                </a:rPr>
                <a:t>Use a label to put your contact info on your phone</a:t>
              </a:r>
              <a:endParaRPr lang="en-US" sz="6000">
                <a:solidFill>
                  <a:srgbClr val="FFFFFF"/>
                </a:solidFill>
                <a:latin typeface="Cambria" charset="0"/>
                <a:cs typeface="Times New Roman" charset="0"/>
              </a:endParaRPr>
            </a:p>
          </p:txBody>
        </p:sp>
      </p:grpSp>
      <p:grpSp>
        <p:nvGrpSpPr>
          <p:cNvPr id="37892"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37896"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7893" name="Rectangle 10"/>
          <p:cNvSpPr>
            <a:spLocks noChangeArrowheads="1"/>
          </p:cNvSpPr>
          <p:nvPr/>
        </p:nvSpPr>
        <p:spPr bwMode="auto">
          <a:xfrm>
            <a:off x="228600" y="5334000"/>
            <a:ext cx="89154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a:solidFill>
                  <a:srgbClr val="FFFFFF"/>
                </a:solidFill>
                <a:latin typeface="Calibri" charset="0"/>
                <a:cs typeface="Calibri" charset="0"/>
              </a:rPr>
              <a:t>Put it under your cover if you want to hide it</a:t>
            </a:r>
          </a:p>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pic>
        <p:nvPicPr>
          <p:cNvPr id="14" name="Content Placeholder 4" descr="iphone.jpg"/>
          <p:cNvPicPr>
            <a:picLocks noChangeAspect="1"/>
          </p:cNvPicPr>
          <p:nvPr/>
        </p:nvPicPr>
        <p:blipFill rotWithShape="1">
          <a:blip r:embed="rId4">
            <a:extLst>
              <a:ext uri="{28A0092B-C50C-407E-A947-70E740481C1C}">
                <a14:useLocalDpi xmlns:a14="http://schemas.microsoft.com/office/drawing/2010/main" val="0"/>
              </a:ext>
            </a:extLst>
          </a:blip>
          <a:srcRect l="-507" t="168" r="507" b="-367"/>
          <a:stretch/>
        </p:blipFill>
        <p:spPr bwMode="auto">
          <a:xfrm>
            <a:off x="5029200" y="533400"/>
            <a:ext cx="2367195" cy="4508500"/>
          </a:xfrm>
          <a:prstGeom prst="rect">
            <a:avLst/>
          </a:prstGeom>
          <a:noFill/>
          <a:ln w="9525">
            <a:noFill/>
            <a:miter lim="800000"/>
            <a:headEnd/>
            <a:tailEnd/>
          </a:ln>
        </p:spPr>
      </p:pic>
    </p:spTree>
    <p:extLst>
      <p:ext uri="{BB962C8B-B14F-4D97-AF65-F5344CB8AC3E}">
        <p14:creationId xmlns:p14="http://schemas.microsoft.com/office/powerpoint/2010/main" val="15059895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2"/>
          <p:cNvGrpSpPr>
            <a:grpSpLocks/>
          </p:cNvGrpSpPr>
          <p:nvPr/>
        </p:nvGrpSpPr>
        <p:grpSpPr bwMode="auto">
          <a:xfrm>
            <a:off x="0" y="0"/>
            <a:ext cx="9144000" cy="5181600"/>
            <a:chOff x="0" y="0"/>
            <a:chExt cx="9144000" cy="5181600"/>
          </a:xfrm>
        </p:grpSpPr>
        <p:pic>
          <p:nvPicPr>
            <p:cNvPr id="33803"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33795" name="Group 17"/>
          <p:cNvGrpSpPr>
            <a:grpSpLocks/>
          </p:cNvGrpSpPr>
          <p:nvPr/>
        </p:nvGrpSpPr>
        <p:grpSpPr bwMode="auto">
          <a:xfrm>
            <a:off x="-3175" y="380999"/>
            <a:ext cx="9147175" cy="5534949"/>
            <a:chOff x="-1586" y="3276600"/>
            <a:chExt cx="9144000" cy="1493415"/>
          </a:xfrm>
        </p:grpSpPr>
        <p:sp>
          <p:nvSpPr>
            <p:cNvPr id="33801"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15370" name="TextBox 8"/>
            <p:cNvSpPr txBox="1">
              <a:spLocks noChangeArrowheads="1"/>
            </p:cNvSpPr>
            <p:nvPr/>
          </p:nvSpPr>
          <p:spPr bwMode="auto">
            <a:xfrm>
              <a:off x="155522" y="3358840"/>
              <a:ext cx="8910718" cy="1411175"/>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8000" b="1" dirty="0">
                  <a:solidFill>
                    <a:srgbClr val="FFFFFF"/>
                  </a:solidFill>
                  <a:latin typeface="Calibri" charset="0"/>
                  <a:cs typeface="Times New Roman" charset="0"/>
                </a:rPr>
                <a:t>Back Up Your Phone</a:t>
              </a:r>
              <a:br>
                <a:rPr lang="en-US" sz="8000" b="1" dirty="0">
                  <a:solidFill>
                    <a:srgbClr val="FFFFFF"/>
                  </a:solidFill>
                  <a:latin typeface="Calibri" charset="0"/>
                  <a:cs typeface="Times New Roman" charset="0"/>
                </a:rPr>
              </a:br>
              <a:endParaRPr lang="en-US" sz="3200" b="1" dirty="0">
                <a:solidFill>
                  <a:srgbClr val="FFFFFF"/>
                </a:solidFill>
                <a:latin typeface="Calibri" charset="0"/>
                <a:cs typeface="Times New Roman" charset="0"/>
              </a:endParaRPr>
            </a:p>
            <a:p>
              <a:pPr marL="292100" indent="-228600" defTabSz="914400" eaLnBrk="1" hangingPunct="1">
                <a:lnSpc>
                  <a:spcPct val="80000"/>
                </a:lnSpc>
                <a:buFont typeface="Arial" charset="0"/>
                <a:buChar char="•"/>
              </a:pPr>
              <a:r>
                <a:rPr lang="en-US" sz="3200" b="1" dirty="0" smtClean="0">
                  <a:solidFill>
                    <a:srgbClr val="FFFFFF"/>
                  </a:solidFill>
                  <a:latin typeface="Calibri" charset="0"/>
                  <a:cs typeface="Times New Roman" charset="0"/>
                </a:rPr>
                <a:t>If </a:t>
              </a:r>
              <a:r>
                <a:rPr lang="en-US" sz="3200" b="1" dirty="0">
                  <a:solidFill>
                    <a:srgbClr val="FFFFFF"/>
                  </a:solidFill>
                  <a:latin typeface="Calibri" charset="0"/>
                  <a:cs typeface="Times New Roman" charset="0"/>
                </a:rPr>
                <a:t>you have an iPhone, this is easy with </a:t>
              </a:r>
              <a:r>
                <a:rPr lang="en-US" sz="3200" b="1" dirty="0" smtClean="0">
                  <a:solidFill>
                    <a:srgbClr val="FFFFFF"/>
                  </a:solidFill>
                  <a:latin typeface="Calibri" charset="0"/>
                  <a:cs typeface="Times New Roman" charset="0"/>
                </a:rPr>
                <a:t>iTunes or </a:t>
              </a:r>
              <a:r>
                <a:rPr lang="en-US" sz="3200" b="1" dirty="0" err="1" smtClean="0">
                  <a:solidFill>
                    <a:srgbClr val="FFFFFF"/>
                  </a:solidFill>
                  <a:latin typeface="Calibri" charset="0"/>
                  <a:cs typeface="Times New Roman" charset="0"/>
                </a:rPr>
                <a:t>iCloud</a:t>
              </a:r>
              <a:r>
                <a:rPr lang="en-US" sz="3200" b="1" dirty="0" smtClean="0">
                  <a:solidFill>
                    <a:srgbClr val="FFFFFF"/>
                  </a:solidFill>
                  <a:latin typeface="Calibri" charset="0"/>
                  <a:cs typeface="Times New Roman" charset="0"/>
                </a:rPr>
                <a:t>.</a:t>
              </a:r>
              <a:endParaRPr lang="en-US" sz="3200" b="1" dirty="0">
                <a:solidFill>
                  <a:srgbClr val="FFFFFF"/>
                </a:solidFill>
                <a:latin typeface="Calibri" charset="0"/>
                <a:cs typeface="Times New Roman" charset="0"/>
              </a:endParaRPr>
            </a:p>
            <a:p>
              <a:pPr marL="292100" indent="-228600" defTabSz="914400" eaLnBrk="1" hangingPunct="1">
                <a:lnSpc>
                  <a:spcPct val="80000"/>
                </a:lnSpc>
                <a:buFont typeface="Arial" charset="0"/>
                <a:buChar char="•"/>
              </a:pPr>
              <a:r>
                <a:rPr lang="en-US" sz="3200" b="1" dirty="0">
                  <a:solidFill>
                    <a:srgbClr val="FFFFFF"/>
                  </a:solidFill>
                  <a:latin typeface="Calibri" charset="0"/>
                  <a:cs typeface="Times New Roman" charset="0"/>
                </a:rPr>
                <a:t>If you lose your phone, a backup makes it easy to restore to a new </a:t>
              </a:r>
              <a:r>
                <a:rPr lang="en-US" sz="3200" b="1" dirty="0" smtClean="0">
                  <a:solidFill>
                    <a:srgbClr val="FFFFFF"/>
                  </a:solidFill>
                  <a:latin typeface="Calibri" charset="0"/>
                  <a:cs typeface="Times New Roman" charset="0"/>
                </a:rPr>
                <a:t>device.</a:t>
              </a:r>
              <a:endParaRPr lang="en-US" sz="3200" b="1" dirty="0">
                <a:solidFill>
                  <a:srgbClr val="FFFFFF"/>
                </a:solidFill>
                <a:latin typeface="Calibri" charset="0"/>
                <a:cs typeface="Times New Roman" charset="0"/>
              </a:endParaRPr>
            </a:p>
            <a:p>
              <a:pPr marL="292100" indent="-228600" defTabSz="914400" eaLnBrk="1" hangingPunct="1">
                <a:lnSpc>
                  <a:spcPct val="80000"/>
                </a:lnSpc>
                <a:buFont typeface="Arial" charset="0"/>
                <a:buChar char="•"/>
              </a:pPr>
              <a:r>
                <a:rPr lang="en-US" sz="3200" b="1" dirty="0">
                  <a:solidFill>
                    <a:srgbClr val="FFFFFF"/>
                  </a:solidFill>
                  <a:latin typeface="Calibri" charset="0"/>
                  <a:cs typeface="Times New Roman" charset="0"/>
                </a:rPr>
                <a:t>If your phone is stolen, a good backup means an easy choice to wipe the device and protect your </a:t>
              </a:r>
              <a:r>
                <a:rPr lang="en-US" sz="3200" b="1" dirty="0" smtClean="0">
                  <a:solidFill>
                    <a:srgbClr val="FFFFFF"/>
                  </a:solidFill>
                  <a:latin typeface="Calibri" charset="0"/>
                  <a:cs typeface="Times New Roman" charset="0"/>
                </a:rPr>
                <a:t>data and your privacy.</a:t>
              </a:r>
              <a:endParaRPr lang="en-US" sz="3200" b="1" dirty="0">
                <a:solidFill>
                  <a:srgbClr val="FFFFFF"/>
                </a:solidFill>
                <a:latin typeface="Calibri" charset="0"/>
                <a:cs typeface="Times New Roman" charset="0"/>
              </a:endParaRPr>
            </a:p>
            <a:p>
              <a:pPr defTabSz="914400" eaLnBrk="1" hangingPunct="1">
                <a:lnSpc>
                  <a:spcPct val="80000"/>
                </a:lnSpc>
                <a:buFont typeface="Arial" charset="0"/>
                <a:buChar char="•"/>
              </a:pPr>
              <a:endParaRPr lang="en-US" sz="3400" b="1" dirty="0">
                <a:solidFill>
                  <a:srgbClr val="FFFFFF"/>
                </a:solidFill>
                <a:latin typeface="Calibri" charset="0"/>
                <a:cs typeface="Times New Roman" charset="0"/>
              </a:endParaRPr>
            </a:p>
            <a:p>
              <a:pPr defTabSz="914400" eaLnBrk="1" hangingPunct="1">
                <a:lnSpc>
                  <a:spcPct val="80000"/>
                </a:lnSpc>
                <a:buFont typeface="Arial" charset="0"/>
                <a:buChar char="•"/>
              </a:pPr>
              <a:endParaRPr lang="en-US" sz="3200" dirty="0">
                <a:solidFill>
                  <a:srgbClr val="FFFFFF"/>
                </a:solidFill>
                <a:latin typeface="Cambria" charset="0"/>
                <a:cs typeface="Times New Roman" charset="0"/>
              </a:endParaRPr>
            </a:p>
          </p:txBody>
        </p:sp>
      </p:grpSp>
      <p:grpSp>
        <p:nvGrpSpPr>
          <p:cNvPr id="33796"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33799"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3797" name="Rectangle 10"/>
          <p:cNvSpPr>
            <a:spLocks noChangeArrowheads="1"/>
          </p:cNvSpPr>
          <p:nvPr/>
        </p:nvSpPr>
        <p:spPr bwMode="auto">
          <a:xfrm>
            <a:off x="228600" y="5334000"/>
            <a:ext cx="8915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dirty="0">
                <a:solidFill>
                  <a:schemeClr val="bg1"/>
                </a:solidFill>
                <a:latin typeface="Calibri" charset="0"/>
              </a:rPr>
              <a:t>Mobile Device </a:t>
            </a:r>
            <a:r>
              <a:rPr lang="en-US" sz="2600" dirty="0" smtClean="0">
                <a:solidFill>
                  <a:schemeClr val="bg1"/>
                </a:solidFill>
                <a:latin typeface="Calibri" charset="0"/>
              </a:rPr>
              <a:t>Management</a:t>
            </a:r>
            <a:endParaRPr lang="en-US" sz="1000" dirty="0">
              <a:solidFill>
                <a:schemeClr val="bg1"/>
              </a:solidFill>
              <a:latin typeface="Calibri" charset="0"/>
            </a:endParaRPr>
          </a:p>
          <a:p>
            <a:pPr>
              <a:lnSpc>
                <a:spcPct val="80000"/>
              </a:lnSpc>
            </a:pP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spTree>
    <p:extLst>
      <p:ext uri="{BB962C8B-B14F-4D97-AF65-F5344CB8AC3E}">
        <p14:creationId xmlns:p14="http://schemas.microsoft.com/office/powerpoint/2010/main" val="25508691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2"/>
          <p:cNvGrpSpPr>
            <a:grpSpLocks/>
          </p:cNvGrpSpPr>
          <p:nvPr/>
        </p:nvGrpSpPr>
        <p:grpSpPr bwMode="auto">
          <a:xfrm>
            <a:off x="0" y="0"/>
            <a:ext cx="9144000" cy="5181600"/>
            <a:chOff x="0" y="0"/>
            <a:chExt cx="9144000" cy="5181600"/>
          </a:xfrm>
        </p:grpSpPr>
        <p:pic>
          <p:nvPicPr>
            <p:cNvPr id="33803"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33795" name="Group 17"/>
          <p:cNvGrpSpPr>
            <a:grpSpLocks/>
          </p:cNvGrpSpPr>
          <p:nvPr/>
        </p:nvGrpSpPr>
        <p:grpSpPr bwMode="auto">
          <a:xfrm>
            <a:off x="-3175" y="380997"/>
            <a:ext cx="9147175" cy="4801058"/>
            <a:chOff x="-1586" y="3276600"/>
            <a:chExt cx="9144000" cy="1295400"/>
          </a:xfrm>
        </p:grpSpPr>
        <p:sp>
          <p:nvSpPr>
            <p:cNvPr id="33801"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15370" name="TextBox 8"/>
            <p:cNvSpPr txBox="1">
              <a:spLocks noChangeArrowheads="1"/>
            </p:cNvSpPr>
            <p:nvPr/>
          </p:nvSpPr>
          <p:spPr bwMode="auto">
            <a:xfrm>
              <a:off x="155522" y="3358840"/>
              <a:ext cx="8910718" cy="1145438"/>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8000" b="1" dirty="0" smtClean="0">
                  <a:solidFill>
                    <a:srgbClr val="FFFFFF"/>
                  </a:solidFill>
                  <a:latin typeface="Calibri" charset="0"/>
                  <a:cs typeface="Times New Roman" charset="0"/>
                </a:rPr>
                <a:t>Update Your OS</a:t>
              </a:r>
              <a:endParaRPr lang="en-US" sz="3200" b="1" dirty="0">
                <a:solidFill>
                  <a:srgbClr val="FFFFFF"/>
                </a:solidFill>
                <a:latin typeface="Calibri" charset="0"/>
                <a:cs typeface="Times New Roman" charset="0"/>
              </a:endParaRPr>
            </a:p>
            <a:p>
              <a:pPr marL="292100" indent="-228600" defTabSz="914400" eaLnBrk="1" hangingPunct="1">
                <a:lnSpc>
                  <a:spcPct val="80000"/>
                </a:lnSpc>
                <a:buFont typeface="Arial" charset="0"/>
                <a:buChar char="•"/>
              </a:pPr>
              <a:r>
                <a:rPr lang="en-US" sz="3200" b="1" dirty="0" smtClean="0">
                  <a:solidFill>
                    <a:srgbClr val="FFFFFF"/>
                  </a:solidFill>
                  <a:latin typeface="Calibri" charset="0"/>
                  <a:cs typeface="Times New Roman" charset="0"/>
                </a:rPr>
                <a:t>Updates are released frequently to provide patches for new vulnerabilities.</a:t>
              </a:r>
            </a:p>
            <a:p>
              <a:pPr marL="292100" indent="-228600" defTabSz="914400" eaLnBrk="1" hangingPunct="1">
                <a:lnSpc>
                  <a:spcPct val="80000"/>
                </a:lnSpc>
                <a:buFont typeface="Arial" charset="0"/>
                <a:buChar char="•"/>
              </a:pPr>
              <a:r>
                <a:rPr lang="en-US" sz="3200" b="1" dirty="0" smtClean="0">
                  <a:solidFill>
                    <a:srgbClr val="FFFFFF"/>
                  </a:solidFill>
                  <a:latin typeface="Calibri" charset="0"/>
                  <a:cs typeface="Times New Roman" charset="0"/>
                </a:rPr>
                <a:t>Update by syncing with iTunes or over the air via </a:t>
              </a:r>
              <a:r>
                <a:rPr lang="en-US" sz="3200" b="1" dirty="0" err="1" smtClean="0">
                  <a:solidFill>
                    <a:srgbClr val="FFFFFF"/>
                  </a:solidFill>
                  <a:latin typeface="Calibri" charset="0"/>
                  <a:cs typeface="Times New Roman" charset="0"/>
                </a:rPr>
                <a:t>iCloud</a:t>
              </a:r>
              <a:r>
                <a:rPr lang="en-US" sz="3200" b="1" dirty="0" smtClean="0">
                  <a:solidFill>
                    <a:srgbClr val="FFFFFF"/>
                  </a:solidFill>
                  <a:latin typeface="Calibri" charset="0"/>
                  <a:cs typeface="Times New Roman" charset="0"/>
                </a:rPr>
                <a:t>.</a:t>
              </a:r>
            </a:p>
            <a:p>
              <a:pPr marL="292100" indent="-228600" defTabSz="914400" eaLnBrk="1" hangingPunct="1">
                <a:lnSpc>
                  <a:spcPct val="80000"/>
                </a:lnSpc>
                <a:buFont typeface="Arial" charset="0"/>
                <a:buChar char="•"/>
              </a:pPr>
              <a:r>
                <a:rPr lang="en-US" sz="3200" b="1" dirty="0" smtClean="0">
                  <a:solidFill>
                    <a:srgbClr val="FFFFFF"/>
                  </a:solidFill>
                  <a:latin typeface="Calibri" charset="0"/>
                  <a:cs typeface="Times New Roman" charset="0"/>
                </a:rPr>
                <a:t>The current version of </a:t>
              </a:r>
              <a:r>
                <a:rPr lang="en-US" sz="3200" b="1" dirty="0" err="1" smtClean="0">
                  <a:solidFill>
                    <a:srgbClr val="FFFFFF"/>
                  </a:solidFill>
                  <a:latin typeface="Calibri" charset="0"/>
                  <a:cs typeface="Times New Roman" charset="0"/>
                </a:rPr>
                <a:t>iOS</a:t>
              </a:r>
              <a:r>
                <a:rPr lang="en-US" sz="3200" b="1" dirty="0" smtClean="0">
                  <a:solidFill>
                    <a:srgbClr val="FFFFFF"/>
                  </a:solidFill>
                  <a:latin typeface="Calibri" charset="0"/>
                  <a:cs typeface="Times New Roman" charset="0"/>
                </a:rPr>
                <a:t> is 5.1.1.</a:t>
              </a:r>
            </a:p>
            <a:p>
              <a:pPr marL="292100" indent="-228600" defTabSz="914400" eaLnBrk="1" hangingPunct="1">
                <a:lnSpc>
                  <a:spcPct val="80000"/>
                </a:lnSpc>
                <a:buFont typeface="Arial" charset="0"/>
                <a:buChar char="•"/>
              </a:pPr>
              <a:r>
                <a:rPr lang="en-US" sz="3200" b="1" dirty="0" smtClean="0">
                  <a:solidFill>
                    <a:srgbClr val="FFFFFF"/>
                  </a:solidFill>
                  <a:latin typeface="Calibri" charset="0"/>
                  <a:cs typeface="Times New Roman" charset="0"/>
                </a:rPr>
                <a:t>Are you up to date? </a:t>
              </a:r>
              <a:br>
                <a:rPr lang="en-US" sz="3200" b="1" dirty="0" smtClean="0">
                  <a:solidFill>
                    <a:srgbClr val="FFFFFF"/>
                  </a:solidFill>
                  <a:latin typeface="Calibri" charset="0"/>
                  <a:cs typeface="Times New Roman" charset="0"/>
                </a:rPr>
              </a:br>
              <a:r>
                <a:rPr lang="en-US" sz="3200" b="1" dirty="0" smtClean="0">
                  <a:solidFill>
                    <a:srgbClr val="FFFFFF"/>
                  </a:solidFill>
                  <a:latin typeface="Calibri" charset="0"/>
                  <a:cs typeface="Times New Roman" charset="0"/>
                </a:rPr>
                <a:t>Go to Settings&gt;General&gt;About&gt;Version to check.</a:t>
              </a:r>
              <a:endParaRPr lang="en-US" sz="3400" b="1" dirty="0">
                <a:solidFill>
                  <a:srgbClr val="FFFFFF"/>
                </a:solidFill>
                <a:latin typeface="Calibri" charset="0"/>
                <a:cs typeface="Times New Roman" charset="0"/>
              </a:endParaRPr>
            </a:p>
            <a:p>
              <a:pPr defTabSz="914400" eaLnBrk="1" hangingPunct="1">
                <a:lnSpc>
                  <a:spcPct val="80000"/>
                </a:lnSpc>
                <a:buFont typeface="Arial" charset="0"/>
                <a:buChar char="•"/>
              </a:pPr>
              <a:endParaRPr lang="en-US" sz="3200" dirty="0">
                <a:solidFill>
                  <a:srgbClr val="FFFFFF"/>
                </a:solidFill>
                <a:latin typeface="Cambria" charset="0"/>
                <a:cs typeface="Times New Roman" charset="0"/>
              </a:endParaRPr>
            </a:p>
          </p:txBody>
        </p:sp>
      </p:grpSp>
      <p:grpSp>
        <p:nvGrpSpPr>
          <p:cNvPr id="33796"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33799"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3797" name="Rectangle 10"/>
          <p:cNvSpPr>
            <a:spLocks noChangeArrowheads="1"/>
          </p:cNvSpPr>
          <p:nvPr/>
        </p:nvSpPr>
        <p:spPr bwMode="auto">
          <a:xfrm>
            <a:off x="228600" y="5334000"/>
            <a:ext cx="8915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dirty="0">
                <a:solidFill>
                  <a:schemeClr val="bg1"/>
                </a:solidFill>
                <a:latin typeface="Calibri" charset="0"/>
              </a:rPr>
              <a:t>Mobile Device </a:t>
            </a:r>
            <a:r>
              <a:rPr lang="en-US" sz="2600" dirty="0" smtClean="0">
                <a:solidFill>
                  <a:schemeClr val="bg1"/>
                </a:solidFill>
                <a:latin typeface="Calibri" charset="0"/>
              </a:rPr>
              <a:t>Management</a:t>
            </a:r>
            <a:endParaRPr lang="en-US" sz="1000" dirty="0">
              <a:solidFill>
                <a:schemeClr val="bg1"/>
              </a:solidFill>
              <a:latin typeface="Calibri" charset="0"/>
            </a:endParaRPr>
          </a:p>
          <a:p>
            <a:pPr>
              <a:lnSpc>
                <a:spcPct val="80000"/>
              </a:lnSpc>
            </a:pP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spTree>
    <p:extLst>
      <p:ext uri="{BB962C8B-B14F-4D97-AF65-F5344CB8AC3E}">
        <p14:creationId xmlns:p14="http://schemas.microsoft.com/office/powerpoint/2010/main" val="166281844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2"/>
          <p:cNvGrpSpPr>
            <a:grpSpLocks/>
          </p:cNvGrpSpPr>
          <p:nvPr/>
        </p:nvGrpSpPr>
        <p:grpSpPr bwMode="auto">
          <a:xfrm>
            <a:off x="0" y="0"/>
            <a:ext cx="9144000" cy="5181600"/>
            <a:chOff x="0" y="0"/>
            <a:chExt cx="9144000" cy="5181600"/>
          </a:xfrm>
        </p:grpSpPr>
        <p:pic>
          <p:nvPicPr>
            <p:cNvPr id="27660"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27651" name="Group 17"/>
          <p:cNvGrpSpPr>
            <a:grpSpLocks/>
          </p:cNvGrpSpPr>
          <p:nvPr/>
        </p:nvGrpSpPr>
        <p:grpSpPr bwMode="auto">
          <a:xfrm>
            <a:off x="-3175" y="381000"/>
            <a:ext cx="9147175" cy="4800600"/>
            <a:chOff x="-1586" y="3276600"/>
            <a:chExt cx="9144000" cy="1295400"/>
          </a:xfrm>
        </p:grpSpPr>
        <p:sp>
          <p:nvSpPr>
            <p:cNvPr id="27658"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27659" name="TextBox 8"/>
            <p:cNvSpPr txBox="1">
              <a:spLocks noChangeArrowheads="1"/>
            </p:cNvSpPr>
            <p:nvPr/>
          </p:nvSpPr>
          <p:spPr bwMode="auto">
            <a:xfrm>
              <a:off x="228600" y="3395316"/>
              <a:ext cx="4191054" cy="9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lnSpc>
                  <a:spcPct val="80000"/>
                </a:lnSpc>
              </a:pPr>
              <a:r>
                <a:rPr lang="en-US" sz="7200" b="1" dirty="0" smtClean="0">
                  <a:solidFill>
                    <a:srgbClr val="FFFFFF"/>
                  </a:solidFill>
                  <a:latin typeface="Calibri" charset="0"/>
                  <a:cs typeface="Times New Roman" charset="0"/>
                </a:rPr>
                <a:t>Use </a:t>
              </a:r>
            </a:p>
            <a:p>
              <a:pPr algn="r" defTabSz="914400" eaLnBrk="1" hangingPunct="1">
                <a:lnSpc>
                  <a:spcPct val="80000"/>
                </a:lnSpc>
              </a:pPr>
              <a:r>
                <a:rPr lang="en-US" sz="7200" b="1" dirty="0" smtClean="0">
                  <a:solidFill>
                    <a:srgbClr val="FFFFFF"/>
                  </a:solidFill>
                  <a:latin typeface="Calibri" charset="0"/>
                  <a:cs typeface="Times New Roman" charset="0"/>
                </a:rPr>
                <a:t>Find </a:t>
              </a:r>
            </a:p>
            <a:p>
              <a:pPr algn="r" defTabSz="914400" eaLnBrk="1" hangingPunct="1">
                <a:lnSpc>
                  <a:spcPct val="80000"/>
                </a:lnSpc>
              </a:pPr>
              <a:r>
                <a:rPr lang="en-US" sz="7200" b="1" dirty="0" smtClean="0">
                  <a:solidFill>
                    <a:srgbClr val="FFFFFF"/>
                  </a:solidFill>
                  <a:latin typeface="Calibri" charset="0"/>
                  <a:cs typeface="Times New Roman" charset="0"/>
                </a:rPr>
                <a:t>My iPhone</a:t>
              </a:r>
              <a:endParaRPr lang="en-US" sz="7200" dirty="0">
                <a:solidFill>
                  <a:srgbClr val="FFFFFF"/>
                </a:solidFill>
                <a:latin typeface="Cambria" charset="0"/>
                <a:cs typeface="Times New Roman" charset="0"/>
              </a:endParaRPr>
            </a:p>
          </p:txBody>
        </p:sp>
      </p:grpSp>
      <p:grpSp>
        <p:nvGrpSpPr>
          <p:cNvPr id="27652"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27656"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7653" name="Rectangle 10"/>
          <p:cNvSpPr>
            <a:spLocks noChangeArrowheads="1"/>
          </p:cNvSpPr>
          <p:nvPr/>
        </p:nvSpPr>
        <p:spPr bwMode="auto">
          <a:xfrm>
            <a:off x="228600" y="5334000"/>
            <a:ext cx="8915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2000" dirty="0" smtClean="0">
                <a:solidFill>
                  <a:schemeClr val="bg1"/>
                </a:solidFill>
              </a:rPr>
              <a:t>Find My iPhone does things only Apple can do.</a:t>
            </a:r>
          </a:p>
          <a:p>
            <a:pPr lvl="1"/>
            <a:r>
              <a:rPr lang="en-US" sz="2000" dirty="0">
                <a:solidFill>
                  <a:schemeClr val="bg1"/>
                </a:solidFill>
              </a:rPr>
              <a:t> </a:t>
            </a:r>
            <a:r>
              <a:rPr lang="en-US" sz="2000" dirty="0" smtClean="0">
                <a:solidFill>
                  <a:schemeClr val="bg1"/>
                </a:solidFill>
              </a:rPr>
              <a:t>- Find you phone on a map</a:t>
            </a:r>
          </a:p>
          <a:p>
            <a:pPr lvl="1"/>
            <a:r>
              <a:rPr lang="en-US" sz="2000" dirty="0">
                <a:solidFill>
                  <a:schemeClr val="bg1"/>
                </a:solidFill>
              </a:rPr>
              <a:t> </a:t>
            </a:r>
            <a:r>
              <a:rPr lang="en-US" sz="2000" dirty="0" smtClean="0">
                <a:solidFill>
                  <a:schemeClr val="bg1"/>
                </a:solidFill>
              </a:rPr>
              <a:t>- Have your phone light up with a message or play a sound</a:t>
            </a:r>
            <a:endParaRPr lang="en-US" sz="1800" i="1" dirty="0">
              <a:solidFill>
                <a:schemeClr val="bg1"/>
              </a:solidFill>
              <a:latin typeface="Cambria" charset="0"/>
            </a:endParaRPr>
          </a:p>
          <a:p>
            <a:pPr lvl="1"/>
            <a:r>
              <a:rPr lang="en-US" sz="2000" dirty="0" smtClean="0">
                <a:solidFill>
                  <a:schemeClr val="bg1"/>
                </a:solidFill>
              </a:rPr>
              <a:t> - Set a passcode remotely</a:t>
            </a:r>
          </a:p>
        </p:txBody>
      </p:sp>
      <p:pic>
        <p:nvPicPr>
          <p:cNvPr id="3" name="Picture 2"/>
          <p:cNvPicPr>
            <a:picLocks noChangeAspect="1"/>
          </p:cNvPicPr>
          <p:nvPr/>
        </p:nvPicPr>
        <p:blipFill>
          <a:blip r:embed="rId4"/>
          <a:stretch>
            <a:fillRect/>
          </a:stretch>
        </p:blipFill>
        <p:spPr>
          <a:xfrm>
            <a:off x="4953000" y="1524000"/>
            <a:ext cx="2501900" cy="2476500"/>
          </a:xfrm>
          <a:prstGeom prst="rect">
            <a:avLst/>
          </a:prstGeom>
        </p:spPr>
      </p:pic>
    </p:spTree>
    <p:extLst>
      <p:ext uri="{BB962C8B-B14F-4D97-AF65-F5344CB8AC3E}">
        <p14:creationId xmlns:p14="http://schemas.microsoft.com/office/powerpoint/2010/main" val="127261238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2"/>
          <p:cNvGrpSpPr>
            <a:grpSpLocks/>
          </p:cNvGrpSpPr>
          <p:nvPr/>
        </p:nvGrpSpPr>
        <p:grpSpPr bwMode="auto">
          <a:xfrm>
            <a:off x="0" y="0"/>
            <a:ext cx="9144000" cy="5181600"/>
            <a:chOff x="0" y="0"/>
            <a:chExt cx="9144000" cy="5181600"/>
          </a:xfrm>
        </p:grpSpPr>
        <p:pic>
          <p:nvPicPr>
            <p:cNvPr id="27660"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27651" name="Group 17"/>
          <p:cNvGrpSpPr>
            <a:grpSpLocks/>
          </p:cNvGrpSpPr>
          <p:nvPr/>
        </p:nvGrpSpPr>
        <p:grpSpPr bwMode="auto">
          <a:xfrm>
            <a:off x="0" y="381000"/>
            <a:ext cx="9147175" cy="4800600"/>
            <a:chOff x="-1586" y="3276600"/>
            <a:chExt cx="9144000" cy="1295400"/>
          </a:xfrm>
        </p:grpSpPr>
        <p:sp>
          <p:nvSpPr>
            <p:cNvPr id="27658"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27659" name="TextBox 8"/>
            <p:cNvSpPr txBox="1">
              <a:spLocks noChangeArrowheads="1"/>
            </p:cNvSpPr>
            <p:nvPr/>
          </p:nvSpPr>
          <p:spPr bwMode="auto">
            <a:xfrm>
              <a:off x="4419654" y="3420533"/>
              <a:ext cx="4191054" cy="51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7200" b="1" dirty="0" smtClean="0">
                  <a:solidFill>
                    <a:srgbClr val="FFFFFF"/>
                  </a:solidFill>
                  <a:latin typeface="Calibri" charset="0"/>
                  <a:cs typeface="Times New Roman" charset="0"/>
                </a:rPr>
                <a:t>Set it up!</a:t>
              </a:r>
            </a:p>
            <a:p>
              <a:pPr algn="r" defTabSz="914400" eaLnBrk="1" hangingPunct="1">
                <a:lnSpc>
                  <a:spcPct val="80000"/>
                </a:lnSpc>
              </a:pPr>
              <a:endParaRPr lang="en-US" sz="7200" dirty="0">
                <a:solidFill>
                  <a:srgbClr val="FFFFFF"/>
                </a:solidFill>
                <a:latin typeface="Cambria" charset="0"/>
                <a:cs typeface="Times New Roman" charset="0"/>
              </a:endParaRPr>
            </a:p>
          </p:txBody>
        </p:sp>
      </p:grpSp>
      <p:grpSp>
        <p:nvGrpSpPr>
          <p:cNvPr id="27652"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27656"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7653" name="Rectangle 10"/>
          <p:cNvSpPr>
            <a:spLocks noChangeArrowheads="1"/>
          </p:cNvSpPr>
          <p:nvPr/>
        </p:nvSpPr>
        <p:spPr bwMode="auto">
          <a:xfrm>
            <a:off x="228600" y="533400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r>
              <a:rPr lang="en-US" sz="2000" dirty="0" smtClean="0">
                <a:solidFill>
                  <a:schemeClr val="bg1"/>
                </a:solidFill>
              </a:rPr>
              <a:t>Go to Settings&gt;</a:t>
            </a:r>
            <a:r>
              <a:rPr lang="en-US" sz="2000" dirty="0" err="1" smtClean="0">
                <a:solidFill>
                  <a:schemeClr val="bg1"/>
                </a:solidFill>
              </a:rPr>
              <a:t>iCloud</a:t>
            </a:r>
            <a:r>
              <a:rPr lang="en-US" sz="2000" dirty="0" smtClean="0">
                <a:solidFill>
                  <a:schemeClr val="bg1"/>
                </a:solidFill>
              </a:rPr>
              <a:t>&gt;Find My iPhone and switch to ON.</a:t>
            </a:r>
          </a:p>
        </p:txBody>
      </p:sp>
      <p:pic>
        <p:nvPicPr>
          <p:cNvPr id="4" name="Picture 3"/>
          <p:cNvPicPr>
            <a:picLocks noChangeAspect="1"/>
          </p:cNvPicPr>
          <p:nvPr/>
        </p:nvPicPr>
        <p:blipFill>
          <a:blip r:embed="rId4"/>
          <a:stretch>
            <a:fillRect/>
          </a:stretch>
        </p:blipFill>
        <p:spPr>
          <a:xfrm>
            <a:off x="186383" y="762000"/>
            <a:ext cx="3823297" cy="4267200"/>
          </a:xfrm>
          <a:prstGeom prst="rect">
            <a:avLst/>
          </a:prstGeom>
        </p:spPr>
      </p:pic>
      <p:pic>
        <p:nvPicPr>
          <p:cNvPr id="5" name="Picture 4"/>
          <p:cNvPicPr>
            <a:picLocks noChangeAspect="1"/>
          </p:cNvPicPr>
          <p:nvPr/>
        </p:nvPicPr>
        <p:blipFill>
          <a:blip r:embed="rId5"/>
          <a:stretch>
            <a:fillRect/>
          </a:stretch>
        </p:blipFill>
        <p:spPr>
          <a:xfrm>
            <a:off x="4136292" y="3352800"/>
            <a:ext cx="3758450" cy="1724465"/>
          </a:xfrm>
          <a:prstGeom prst="rect">
            <a:avLst/>
          </a:prstGeom>
        </p:spPr>
      </p:pic>
    </p:spTree>
    <p:extLst>
      <p:ext uri="{BB962C8B-B14F-4D97-AF65-F5344CB8AC3E}">
        <p14:creationId xmlns:p14="http://schemas.microsoft.com/office/powerpoint/2010/main" val="186622428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2"/>
          <p:cNvGrpSpPr>
            <a:grpSpLocks/>
          </p:cNvGrpSpPr>
          <p:nvPr/>
        </p:nvGrpSpPr>
        <p:grpSpPr bwMode="auto">
          <a:xfrm>
            <a:off x="0" y="0"/>
            <a:ext cx="9144000" cy="5181600"/>
            <a:chOff x="0" y="0"/>
            <a:chExt cx="9144000" cy="5181600"/>
          </a:xfrm>
        </p:grpSpPr>
        <p:pic>
          <p:nvPicPr>
            <p:cNvPr id="27660"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27651" name="Group 17"/>
          <p:cNvGrpSpPr>
            <a:grpSpLocks/>
          </p:cNvGrpSpPr>
          <p:nvPr/>
        </p:nvGrpSpPr>
        <p:grpSpPr bwMode="auto">
          <a:xfrm>
            <a:off x="-3175" y="381000"/>
            <a:ext cx="9147175" cy="4800600"/>
            <a:chOff x="-1586" y="3276600"/>
            <a:chExt cx="9144000" cy="1295400"/>
          </a:xfrm>
        </p:grpSpPr>
        <p:sp>
          <p:nvSpPr>
            <p:cNvPr id="27658"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27659" name="TextBox 8"/>
            <p:cNvSpPr txBox="1">
              <a:spLocks noChangeArrowheads="1"/>
            </p:cNvSpPr>
            <p:nvPr/>
          </p:nvSpPr>
          <p:spPr bwMode="auto">
            <a:xfrm>
              <a:off x="77761" y="3997060"/>
              <a:ext cx="8910640" cy="51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80000"/>
                </a:lnSpc>
              </a:pPr>
              <a:r>
                <a:rPr lang="en-US" sz="7200" b="1" dirty="0" smtClean="0">
                  <a:solidFill>
                    <a:srgbClr val="FFFFFF"/>
                  </a:solidFill>
                  <a:latin typeface="Calibri" charset="0"/>
                  <a:cs typeface="Times New Roman" charset="0"/>
                </a:rPr>
                <a:t>Go to </a:t>
              </a:r>
              <a:r>
                <a:rPr lang="en-US" sz="7200" b="1" dirty="0" err="1" smtClean="0">
                  <a:solidFill>
                    <a:srgbClr val="FFFFFF"/>
                  </a:solidFill>
                  <a:latin typeface="Calibri" charset="0"/>
                  <a:cs typeface="Times New Roman" charset="0"/>
                </a:rPr>
                <a:t>iCloud.com</a:t>
              </a:r>
              <a:r>
                <a:rPr lang="en-US" sz="7200" b="1" dirty="0" smtClean="0">
                  <a:solidFill>
                    <a:srgbClr val="FFFFFF"/>
                  </a:solidFill>
                  <a:latin typeface="Calibri" charset="0"/>
                  <a:cs typeface="Times New Roman" charset="0"/>
                </a:rPr>
                <a:t> to use Find My iPhone</a:t>
              </a:r>
              <a:endParaRPr lang="en-US" sz="7200" dirty="0">
                <a:solidFill>
                  <a:srgbClr val="FFFFFF"/>
                </a:solidFill>
                <a:latin typeface="Cambria" charset="0"/>
                <a:cs typeface="Times New Roman" charset="0"/>
              </a:endParaRPr>
            </a:p>
          </p:txBody>
        </p:sp>
      </p:grpSp>
      <p:grpSp>
        <p:nvGrpSpPr>
          <p:cNvPr id="27652"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27656"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7653" name="Rectangle 10"/>
          <p:cNvSpPr>
            <a:spLocks noChangeArrowheads="1"/>
          </p:cNvSpPr>
          <p:nvPr/>
        </p:nvSpPr>
        <p:spPr bwMode="auto">
          <a:xfrm>
            <a:off x="-304800" y="5334000"/>
            <a:ext cx="9448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r>
              <a:rPr lang="en-US" sz="2000" dirty="0" smtClean="0">
                <a:solidFill>
                  <a:schemeClr val="bg1"/>
                </a:solidFill>
              </a:rPr>
              <a:t>The key is to set up </a:t>
            </a:r>
            <a:r>
              <a:rPr lang="en-US" sz="2000" dirty="0" err="1" smtClean="0">
                <a:solidFill>
                  <a:schemeClr val="bg1"/>
                </a:solidFill>
              </a:rPr>
              <a:t>iCloud</a:t>
            </a:r>
            <a:r>
              <a:rPr lang="en-US" sz="2000" dirty="0" smtClean="0">
                <a:solidFill>
                  <a:schemeClr val="bg1"/>
                </a:solidFill>
              </a:rPr>
              <a:t> and turn on Find My iPhone BEFORE you need it!</a:t>
            </a:r>
          </a:p>
        </p:txBody>
      </p:sp>
      <p:pic>
        <p:nvPicPr>
          <p:cNvPr id="4" name="Picture 3"/>
          <p:cNvPicPr>
            <a:picLocks noChangeAspect="1"/>
          </p:cNvPicPr>
          <p:nvPr/>
        </p:nvPicPr>
        <p:blipFill>
          <a:blip r:embed="rId4"/>
          <a:stretch>
            <a:fillRect/>
          </a:stretch>
        </p:blipFill>
        <p:spPr>
          <a:xfrm>
            <a:off x="1828800" y="434356"/>
            <a:ext cx="5410200" cy="2461244"/>
          </a:xfrm>
          <a:prstGeom prst="rect">
            <a:avLst/>
          </a:prstGeom>
        </p:spPr>
      </p:pic>
    </p:spTree>
    <p:extLst>
      <p:ext uri="{BB962C8B-B14F-4D97-AF65-F5344CB8AC3E}">
        <p14:creationId xmlns:p14="http://schemas.microsoft.com/office/powerpoint/2010/main" val="225764350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2"/>
          <p:cNvGrpSpPr>
            <a:grpSpLocks/>
          </p:cNvGrpSpPr>
          <p:nvPr/>
        </p:nvGrpSpPr>
        <p:grpSpPr bwMode="auto">
          <a:xfrm>
            <a:off x="0" y="0"/>
            <a:ext cx="9144000" cy="5181600"/>
            <a:chOff x="0" y="0"/>
            <a:chExt cx="9144000" cy="5181600"/>
          </a:xfrm>
        </p:grpSpPr>
        <p:pic>
          <p:nvPicPr>
            <p:cNvPr id="27660"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sp>
        <p:nvSpPr>
          <p:cNvPr id="27658" name="Rectangle 5"/>
          <p:cNvSpPr>
            <a:spLocks noChangeArrowheads="1"/>
          </p:cNvSpPr>
          <p:nvPr/>
        </p:nvSpPr>
        <p:spPr bwMode="auto">
          <a:xfrm>
            <a:off x="-3175" y="381000"/>
            <a:ext cx="9147175" cy="48006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grpSp>
        <p:nvGrpSpPr>
          <p:cNvPr id="27652"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27656"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7653" name="Rectangle 10"/>
          <p:cNvSpPr>
            <a:spLocks noChangeArrowheads="1"/>
          </p:cNvSpPr>
          <p:nvPr/>
        </p:nvSpPr>
        <p:spPr bwMode="auto">
          <a:xfrm>
            <a:off x="-304800" y="5334000"/>
            <a:ext cx="94488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r>
              <a:rPr lang="en-US" sz="2000" dirty="0" smtClean="0">
                <a:solidFill>
                  <a:schemeClr val="bg1"/>
                </a:solidFill>
              </a:rPr>
              <a:t>The key is to set up </a:t>
            </a:r>
            <a:r>
              <a:rPr lang="en-US" sz="2000" dirty="0" err="1" smtClean="0">
                <a:solidFill>
                  <a:schemeClr val="bg1"/>
                </a:solidFill>
              </a:rPr>
              <a:t>iCloud</a:t>
            </a:r>
            <a:r>
              <a:rPr lang="en-US" sz="2000" dirty="0" smtClean="0">
                <a:solidFill>
                  <a:schemeClr val="bg1"/>
                </a:solidFill>
              </a:rPr>
              <a:t> and turn on Find My iPhone BEFORE you need it!</a:t>
            </a:r>
          </a:p>
        </p:txBody>
      </p:sp>
      <p:pic>
        <p:nvPicPr>
          <p:cNvPr id="5" name="Picture 4"/>
          <p:cNvPicPr>
            <a:picLocks noChangeAspect="1"/>
          </p:cNvPicPr>
          <p:nvPr/>
        </p:nvPicPr>
        <p:blipFill>
          <a:blip r:embed="rId4"/>
          <a:stretch>
            <a:fillRect/>
          </a:stretch>
        </p:blipFill>
        <p:spPr>
          <a:xfrm>
            <a:off x="533400" y="457201"/>
            <a:ext cx="8000999" cy="4611588"/>
          </a:xfrm>
          <a:prstGeom prst="rect">
            <a:avLst/>
          </a:prstGeom>
        </p:spPr>
      </p:pic>
    </p:spTree>
    <p:extLst>
      <p:ext uri="{BB962C8B-B14F-4D97-AF65-F5344CB8AC3E}">
        <p14:creationId xmlns:p14="http://schemas.microsoft.com/office/powerpoint/2010/main" val="304005672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2"/>
          <p:cNvGrpSpPr>
            <a:grpSpLocks/>
          </p:cNvGrpSpPr>
          <p:nvPr/>
        </p:nvGrpSpPr>
        <p:grpSpPr bwMode="auto">
          <a:xfrm>
            <a:off x="0" y="0"/>
            <a:ext cx="9144000" cy="5181600"/>
            <a:chOff x="0" y="0"/>
            <a:chExt cx="9144000" cy="5181600"/>
          </a:xfrm>
        </p:grpSpPr>
        <p:pic>
          <p:nvPicPr>
            <p:cNvPr id="37900"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1"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37891" name="Group 17"/>
          <p:cNvGrpSpPr>
            <a:grpSpLocks/>
          </p:cNvGrpSpPr>
          <p:nvPr/>
        </p:nvGrpSpPr>
        <p:grpSpPr bwMode="auto">
          <a:xfrm>
            <a:off x="-3175" y="381000"/>
            <a:ext cx="9147175" cy="4800600"/>
            <a:chOff x="-1586" y="3276600"/>
            <a:chExt cx="9144000" cy="1295400"/>
          </a:xfrm>
        </p:grpSpPr>
        <p:sp>
          <p:nvSpPr>
            <p:cNvPr id="37898"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37899" name="TextBox 8"/>
            <p:cNvSpPr txBox="1">
              <a:spLocks noChangeArrowheads="1"/>
            </p:cNvSpPr>
            <p:nvPr/>
          </p:nvSpPr>
          <p:spPr bwMode="auto">
            <a:xfrm>
              <a:off x="230109" y="3297162"/>
              <a:ext cx="5412874" cy="126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80000"/>
                </a:lnSpc>
              </a:pPr>
              <a:r>
                <a:rPr lang="en-US" sz="3600" b="1" dirty="0" smtClean="0">
                  <a:solidFill>
                    <a:srgbClr val="FFFFFF"/>
                  </a:solidFill>
                  <a:latin typeface="Calibri" charset="0"/>
                  <a:cs typeface="Times New Roman" charset="0"/>
                </a:rPr>
                <a:t>What if it’s really stolen?</a:t>
              </a:r>
            </a:p>
            <a:p>
              <a:pPr marL="571500" indent="-571500" defTabSz="914400" eaLnBrk="1" hangingPunct="1">
                <a:lnSpc>
                  <a:spcPct val="80000"/>
                </a:lnSpc>
                <a:buFont typeface="Arial"/>
                <a:buChar char="•"/>
              </a:pPr>
              <a:r>
                <a:rPr lang="en-US" b="1" dirty="0" smtClean="0">
                  <a:solidFill>
                    <a:srgbClr val="FFFFFF"/>
                  </a:solidFill>
                  <a:latin typeface="Calibri" charset="0"/>
                  <a:cs typeface="Times New Roman" charset="0"/>
                </a:rPr>
                <a:t>Don’t panic.</a:t>
              </a:r>
            </a:p>
            <a:p>
              <a:pPr marL="571500" indent="-571500" defTabSz="914400" eaLnBrk="1" hangingPunct="1">
                <a:lnSpc>
                  <a:spcPct val="80000"/>
                </a:lnSpc>
                <a:buFont typeface="Arial"/>
                <a:buChar char="•"/>
              </a:pPr>
              <a:r>
                <a:rPr lang="en-US" b="1" dirty="0" smtClean="0">
                  <a:solidFill>
                    <a:srgbClr val="FFFFFF"/>
                  </a:solidFill>
                  <a:latin typeface="Calibri" charset="0"/>
                  <a:cs typeface="Times New Roman" charset="0"/>
                </a:rPr>
                <a:t>Log into MDM and lock your device.</a:t>
              </a:r>
            </a:p>
            <a:p>
              <a:pPr marL="571500" indent="-571500" defTabSz="914400" eaLnBrk="1" hangingPunct="1">
                <a:lnSpc>
                  <a:spcPct val="80000"/>
                </a:lnSpc>
                <a:buFont typeface="Arial"/>
                <a:buChar char="•"/>
              </a:pPr>
              <a:r>
                <a:rPr lang="en-US" b="1" dirty="0" smtClean="0">
                  <a:solidFill>
                    <a:srgbClr val="FFFFFF"/>
                  </a:solidFill>
                  <a:latin typeface="Calibri" charset="0"/>
                  <a:cs typeface="Times New Roman" charset="0"/>
                </a:rPr>
                <a:t>Change your </a:t>
              </a:r>
              <a:r>
                <a:rPr lang="en-US" b="1" dirty="0" err="1" smtClean="0">
                  <a:solidFill>
                    <a:srgbClr val="FFFFFF"/>
                  </a:solidFill>
                  <a:latin typeface="Calibri" charset="0"/>
                  <a:cs typeface="Times New Roman" charset="0"/>
                </a:rPr>
                <a:t>SUNet</a:t>
              </a:r>
              <a:r>
                <a:rPr lang="en-US" b="1" dirty="0" smtClean="0">
                  <a:solidFill>
                    <a:srgbClr val="FFFFFF"/>
                  </a:solidFill>
                  <a:latin typeface="Calibri" charset="0"/>
                  <a:cs typeface="Times New Roman" charset="0"/>
                </a:rPr>
                <a:t> ID password at </a:t>
              </a:r>
              <a:r>
                <a:rPr lang="en-US" b="1" dirty="0" err="1" smtClean="0">
                  <a:solidFill>
                    <a:srgbClr val="FFFFFF"/>
                  </a:solidFill>
                  <a:latin typeface="Calibri" charset="0"/>
                  <a:cs typeface="Times New Roman" charset="0"/>
                </a:rPr>
                <a:t>accounts.stanford.edu</a:t>
              </a:r>
              <a:r>
                <a:rPr lang="en-US" b="1" dirty="0" smtClean="0">
                  <a:solidFill>
                    <a:srgbClr val="FFFFFF"/>
                  </a:solidFill>
                  <a:latin typeface="Calibri" charset="0"/>
                  <a:cs typeface="Times New Roman" charset="0"/>
                </a:rPr>
                <a:t>.</a:t>
              </a:r>
            </a:p>
            <a:p>
              <a:pPr marL="571500" indent="-571500" defTabSz="914400" eaLnBrk="1" hangingPunct="1">
                <a:lnSpc>
                  <a:spcPct val="80000"/>
                </a:lnSpc>
                <a:buFont typeface="Arial"/>
                <a:buChar char="•"/>
              </a:pPr>
              <a:r>
                <a:rPr lang="en-US" b="1" dirty="0" smtClean="0">
                  <a:solidFill>
                    <a:srgbClr val="FFFFFF"/>
                  </a:solidFill>
                  <a:latin typeface="Calibri" charset="0"/>
                  <a:cs typeface="Times New Roman" charset="0"/>
                </a:rPr>
                <a:t>Use </a:t>
              </a:r>
              <a:r>
                <a:rPr lang="en-US" b="1" dirty="0" err="1" smtClean="0">
                  <a:solidFill>
                    <a:srgbClr val="FFFFFF"/>
                  </a:solidFill>
                  <a:latin typeface="Calibri" charset="0"/>
                  <a:cs typeface="Times New Roman" charset="0"/>
                </a:rPr>
                <a:t>icloud.com</a:t>
              </a:r>
              <a:r>
                <a:rPr lang="en-US" b="1" dirty="0" smtClean="0">
                  <a:solidFill>
                    <a:srgbClr val="FFFFFF"/>
                  </a:solidFill>
                  <a:latin typeface="Calibri" charset="0"/>
                  <a:cs typeface="Times New Roman" charset="0"/>
                </a:rPr>
                <a:t> to locate it. Find out </a:t>
              </a:r>
              <a:br>
                <a:rPr lang="en-US" b="1" dirty="0" smtClean="0">
                  <a:solidFill>
                    <a:srgbClr val="FFFFFF"/>
                  </a:solidFill>
                  <a:latin typeface="Calibri" charset="0"/>
                  <a:cs typeface="Times New Roman" charset="0"/>
                </a:rPr>
              </a:br>
              <a:r>
                <a:rPr lang="en-US" b="1" dirty="0" smtClean="0">
                  <a:solidFill>
                    <a:srgbClr val="FFFFFF"/>
                  </a:solidFill>
                  <a:latin typeface="Calibri" charset="0"/>
                  <a:cs typeface="Times New Roman" charset="0"/>
                </a:rPr>
                <a:t>if you can track it down.</a:t>
              </a:r>
            </a:p>
            <a:p>
              <a:pPr marL="571500" indent="-571500" defTabSz="914400" eaLnBrk="1" hangingPunct="1">
                <a:lnSpc>
                  <a:spcPct val="80000"/>
                </a:lnSpc>
                <a:buFont typeface="Arial"/>
                <a:buChar char="•"/>
              </a:pPr>
              <a:r>
                <a:rPr lang="en-US" b="1" dirty="0" smtClean="0">
                  <a:solidFill>
                    <a:srgbClr val="FFFFFF"/>
                  </a:solidFill>
                  <a:latin typeface="Calibri" charset="0"/>
                  <a:cs typeface="Times New Roman" charset="0"/>
                </a:rPr>
                <a:t>For Stanford-provided devices, call the Help Desk to report the loss.</a:t>
              </a:r>
            </a:p>
            <a:p>
              <a:pPr marL="571500" indent="-571500" defTabSz="914400" eaLnBrk="1" hangingPunct="1">
                <a:lnSpc>
                  <a:spcPct val="80000"/>
                </a:lnSpc>
                <a:buFont typeface="Arial"/>
                <a:buChar char="•"/>
              </a:pPr>
              <a:r>
                <a:rPr lang="en-US" b="1" dirty="0" smtClean="0">
                  <a:solidFill>
                    <a:srgbClr val="FFFFFF"/>
                  </a:solidFill>
                  <a:latin typeface="Calibri" charset="0"/>
                  <a:cs typeface="Times New Roman" charset="0"/>
                </a:rPr>
                <a:t>Go to </a:t>
              </a:r>
              <a:r>
                <a:rPr lang="en-US" b="1" dirty="0" err="1" smtClean="0">
                  <a:solidFill>
                    <a:srgbClr val="FFFFFF"/>
                  </a:solidFill>
                  <a:latin typeface="Calibri" charset="0"/>
                  <a:cs typeface="Times New Roman" charset="0"/>
                </a:rPr>
                <a:t>mdm.stanford.edu</a:t>
              </a:r>
              <a:r>
                <a:rPr lang="en-US" b="1" dirty="0" smtClean="0">
                  <a:solidFill>
                    <a:srgbClr val="FFFFFF"/>
                  </a:solidFill>
                  <a:latin typeface="Calibri" charset="0"/>
                  <a:cs typeface="Times New Roman" charset="0"/>
                </a:rPr>
                <a:t> and execute a partial wipe to remove your Stanford data. </a:t>
              </a:r>
            </a:p>
            <a:p>
              <a:pPr marL="571500" indent="-571500" defTabSz="914400" eaLnBrk="1" hangingPunct="1">
                <a:lnSpc>
                  <a:spcPct val="80000"/>
                </a:lnSpc>
                <a:buFont typeface="Arial"/>
                <a:buChar char="•"/>
              </a:pPr>
              <a:r>
                <a:rPr lang="en-US" b="1" dirty="0" smtClean="0">
                  <a:solidFill>
                    <a:srgbClr val="FFFFFF"/>
                  </a:solidFill>
                  <a:latin typeface="Calibri" charset="0"/>
                  <a:cs typeface="Times New Roman" charset="0"/>
                </a:rPr>
                <a:t>Decide when you’re ready to execute a full wipe via Find My iPhone.</a:t>
              </a:r>
            </a:p>
          </p:txBody>
        </p:sp>
      </p:grpSp>
      <p:grpSp>
        <p:nvGrpSpPr>
          <p:cNvPr id="37892"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r>
                <a:rPr lang="en-US" sz="2000" b="1" dirty="0" smtClean="0">
                  <a:solidFill>
                    <a:schemeClr val="bg1"/>
                  </a:solidFill>
                  <a:latin typeface="+mj-lt"/>
                  <a:ea typeface="Times New Roman" charset="0"/>
                  <a:cs typeface="Times New Roman" charset="0"/>
                </a:rPr>
                <a:t>Notes on Remote Wipe</a:t>
              </a:r>
              <a:br>
                <a:rPr lang="en-US" sz="2000" b="1" dirty="0" smtClean="0">
                  <a:solidFill>
                    <a:schemeClr val="bg1"/>
                  </a:solidFill>
                  <a:latin typeface="+mj-lt"/>
                  <a:ea typeface="Times New Roman" charset="0"/>
                  <a:cs typeface="Times New Roman" charset="0"/>
                </a:rPr>
              </a:br>
              <a:r>
                <a:rPr lang="en-US" sz="2000" b="1" dirty="0" smtClean="0">
                  <a:solidFill>
                    <a:schemeClr val="bg1"/>
                  </a:solidFill>
                  <a:latin typeface="+mj-lt"/>
                  <a:ea typeface="Times New Roman" charset="0"/>
                  <a:cs typeface="Times New Roman" charset="0"/>
                </a:rPr>
                <a:t>It only works if your phone 1. has battery, 2. is turned on, and 3. can get signal. If not, the remote wipe cannot be executed.</a:t>
              </a:r>
            </a:p>
          </p:txBody>
        </p:sp>
        <p:sp>
          <p:nvSpPr>
            <p:cNvPr id="37896"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7893"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pic>
        <p:nvPicPr>
          <p:cNvPr id="3" name="Picture 2"/>
          <p:cNvPicPr>
            <a:picLocks noChangeAspect="1"/>
          </p:cNvPicPr>
          <p:nvPr/>
        </p:nvPicPr>
        <p:blipFill>
          <a:blip r:embed="rId4"/>
          <a:stretch>
            <a:fillRect/>
          </a:stretch>
        </p:blipFill>
        <p:spPr>
          <a:xfrm>
            <a:off x="5643353" y="1219200"/>
            <a:ext cx="3500647" cy="2752563"/>
          </a:xfrm>
          <a:prstGeom prst="rect">
            <a:avLst/>
          </a:prstGeom>
        </p:spPr>
      </p:pic>
    </p:spTree>
    <p:extLst>
      <p:ext uri="{BB962C8B-B14F-4D97-AF65-F5344CB8AC3E}">
        <p14:creationId xmlns:p14="http://schemas.microsoft.com/office/powerpoint/2010/main" val="412567700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p:cNvPicPr>
          <p:nvPr/>
        </p:nvPicPr>
        <p:blipFill>
          <a:blip r:embed="rId3"/>
          <a:srcRect b="13570"/>
          <a:stretch>
            <a:fillRect/>
          </a:stretch>
        </p:blipFill>
        <p:spPr bwMode="auto">
          <a:xfrm>
            <a:off x="0" y="1143000"/>
            <a:ext cx="9178925" cy="5257800"/>
          </a:xfrm>
          <a:prstGeom prst="rect">
            <a:avLst/>
          </a:prstGeom>
          <a:noFill/>
          <a:ln w="9525">
            <a:noFill/>
            <a:miter lim="800000"/>
            <a:headEnd/>
            <a:tailEnd/>
          </a:ln>
        </p:spPr>
      </p:pic>
      <p:sp>
        <p:nvSpPr>
          <p:cNvPr id="33795" name="TextBox 7"/>
          <p:cNvSpPr txBox="1">
            <a:spLocks noChangeArrowheads="1"/>
          </p:cNvSpPr>
          <p:nvPr/>
        </p:nvSpPr>
        <p:spPr bwMode="auto">
          <a:xfrm>
            <a:off x="0" y="6154738"/>
            <a:ext cx="2416175" cy="246062"/>
          </a:xfrm>
          <a:prstGeom prst="rect">
            <a:avLst/>
          </a:prstGeom>
          <a:noFill/>
          <a:ln w="9525">
            <a:noFill/>
            <a:miter lim="800000"/>
            <a:headEnd/>
            <a:tailEnd/>
          </a:ln>
        </p:spPr>
        <p:txBody>
          <a:bodyPr wrap="none">
            <a:prstTxWarp prst="textNoShape">
              <a:avLst/>
            </a:prstTxWarp>
            <a:spAutoFit/>
          </a:bodyPr>
          <a:lstStyle/>
          <a:p>
            <a:pPr algn="r"/>
            <a:r>
              <a:rPr lang="en-US" sz="1000">
                <a:solidFill>
                  <a:schemeClr val="bg1"/>
                </a:solidFill>
                <a:latin typeface="Cambria" charset="0"/>
              </a:rPr>
              <a:t>Credit: iStockPhoto </a:t>
            </a:r>
            <a:r>
              <a:rPr lang="en-US" sz="1000" i="1">
                <a:solidFill>
                  <a:schemeClr val="bg1"/>
                </a:solidFill>
                <a:latin typeface="Cambria" charset="0"/>
              </a:rPr>
              <a:t>used with permission</a:t>
            </a:r>
          </a:p>
        </p:txBody>
      </p:sp>
      <p:sp>
        <p:nvSpPr>
          <p:cNvPr id="33796" name="Title 1"/>
          <p:cNvSpPr>
            <a:spLocks noGrp="1"/>
          </p:cNvSpPr>
          <p:nvPr>
            <p:ph type="title"/>
          </p:nvPr>
        </p:nvSpPr>
        <p:spPr/>
        <p:txBody>
          <a:bodyPr/>
          <a:lstStyle/>
          <a:p>
            <a:pPr eaLnBrk="1" hangingPunct="1"/>
            <a:r>
              <a:rPr lang="en-US" b="1" dirty="0" smtClean="0">
                <a:ea typeface="ＭＳ Ｐゴシック" charset="-128"/>
                <a:cs typeface="ＭＳ Ｐゴシック" charset="-128"/>
              </a:rPr>
              <a:t>Need more information?</a:t>
            </a:r>
            <a:endParaRPr lang="en-US" b="1" dirty="0">
              <a:ea typeface="ＭＳ Ｐゴシック" charset="-128"/>
              <a:cs typeface="ＭＳ Ｐゴシック" charset="-128"/>
            </a:endParaRPr>
          </a:p>
        </p:txBody>
      </p:sp>
      <p:sp>
        <p:nvSpPr>
          <p:cNvPr id="6" name="Content Placeholder 1"/>
          <p:cNvSpPr>
            <a:spLocks noGrp="1"/>
          </p:cNvSpPr>
          <p:nvPr>
            <p:ph idx="1"/>
          </p:nvPr>
        </p:nvSpPr>
        <p:spPr>
          <a:xfrm>
            <a:off x="4394200" y="1323975"/>
            <a:ext cx="4724400" cy="4830763"/>
          </a:xfrm>
          <a:solidFill>
            <a:schemeClr val="bg1">
              <a:alpha val="83000"/>
            </a:schemeClr>
          </a:solidFill>
        </p:spPr>
        <p:txBody>
          <a:bodyPr/>
          <a:lstStyle/>
          <a:p>
            <a:r>
              <a:rPr lang="en-US" dirty="0" err="1" smtClean="0"/>
              <a:t>HelpSU.stanford.edu</a:t>
            </a:r>
            <a:endParaRPr lang="en-US" dirty="0" smtClean="0"/>
          </a:p>
          <a:p>
            <a:pPr lvl="1"/>
            <a:r>
              <a:rPr lang="en-US" dirty="0" smtClean="0"/>
              <a:t>Request Category:  </a:t>
            </a:r>
          </a:p>
          <a:p>
            <a:pPr lvl="2"/>
            <a:r>
              <a:rPr lang="en-US" dirty="0" smtClean="0"/>
              <a:t>Computers, Handhelds, Printers, Servers</a:t>
            </a:r>
          </a:p>
          <a:p>
            <a:pPr lvl="1"/>
            <a:r>
              <a:rPr lang="en-US" dirty="0" smtClean="0"/>
              <a:t>Request Type:</a:t>
            </a:r>
          </a:p>
          <a:p>
            <a:pPr lvl="2"/>
            <a:r>
              <a:rPr lang="en-US" dirty="0" smtClean="0"/>
              <a:t>Mobile Device Management</a:t>
            </a:r>
          </a:p>
          <a:p>
            <a:pPr lvl="1"/>
            <a:r>
              <a:rPr lang="en-US" dirty="0" smtClean="0"/>
              <a:t>Or use this </a:t>
            </a:r>
            <a:r>
              <a:rPr lang="en-US" dirty="0" err="1" smtClean="0"/>
              <a:t>url</a:t>
            </a:r>
            <a:r>
              <a:rPr lang="en-US" dirty="0" smtClean="0"/>
              <a:t>: </a:t>
            </a:r>
            <a:r>
              <a:rPr lang="en-US" sz="2000" dirty="0"/>
              <a:t>https://</a:t>
            </a:r>
            <a:r>
              <a:rPr lang="en-US" sz="2000" dirty="0" err="1"/>
              <a:t>remedyweb.stanford.edu</a:t>
            </a:r>
            <a:r>
              <a:rPr lang="en-US" sz="2000" dirty="0"/>
              <a:t>/</a:t>
            </a:r>
            <a:r>
              <a:rPr lang="en-US" sz="2000" dirty="0" err="1"/>
              <a:t>helpsu</a:t>
            </a:r>
            <a:r>
              <a:rPr lang="en-US" sz="2000" dirty="0"/>
              <a:t>/2.0/</a:t>
            </a:r>
            <a:r>
              <a:rPr lang="en-US" sz="2000" dirty="0" err="1"/>
              <a:t>auth</a:t>
            </a:r>
            <a:r>
              <a:rPr lang="en-US" sz="2000" dirty="0"/>
              <a:t>/</a:t>
            </a:r>
            <a:r>
              <a:rPr lang="en-US" sz="2000" dirty="0" err="1"/>
              <a:t>helpsu-form?pcat</a:t>
            </a:r>
            <a:r>
              <a:rPr lang="en-US" sz="2000" dirty="0"/>
              <a:t>=</a:t>
            </a:r>
            <a:r>
              <a:rPr lang="en-US" sz="2000" dirty="0" smtClean="0"/>
              <a:t>mdm</a:t>
            </a:r>
            <a:endParaRPr lang="en-US" dirty="0"/>
          </a:p>
          <a:p>
            <a:r>
              <a:rPr lang="en-US" dirty="0" smtClean="0"/>
              <a:t>5-HELP</a:t>
            </a:r>
            <a:endParaRPr lang="en-US" dirty="0"/>
          </a:p>
          <a:p>
            <a:r>
              <a:rPr lang="en-US" sz="2400" dirty="0" err="1"/>
              <a:t>m</a:t>
            </a:r>
            <a:r>
              <a:rPr lang="en-US" sz="2400" dirty="0" err="1" smtClean="0"/>
              <a:t>obilemanagement.stanford.edu</a:t>
            </a:r>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Registered Mobile Devices at Stanford</a:t>
            </a:r>
            <a:endParaRPr lang="en-US" dirty="0"/>
          </a:p>
        </p:txBody>
      </p:sp>
      <p:pic>
        <p:nvPicPr>
          <p:cNvPr id="6" name="Content Placeholder 5" descr="snsr-reg-stat-cum.jpg"/>
          <p:cNvPicPr>
            <a:picLocks noGrp="1" noChangeAspect="1"/>
          </p:cNvPicPr>
          <p:nvPr>
            <p:ph idx="1"/>
          </p:nvPr>
        </p:nvPicPr>
        <p:blipFill>
          <a:blip r:embed="rId3">
            <a:extLst>
              <a:ext uri="{28A0092B-C50C-407E-A947-70E740481C1C}">
                <a14:useLocalDpi xmlns:a14="http://schemas.microsoft.com/office/drawing/2010/main" val="0"/>
              </a:ext>
            </a:extLst>
          </a:blip>
          <a:srcRect l="-10665" r="-10665"/>
          <a:stretch>
            <a:fillRect/>
          </a:stretch>
        </p:blipFill>
        <p:spPr/>
      </p:pic>
    </p:spTree>
    <p:extLst>
      <p:ext uri="{BB962C8B-B14F-4D97-AF65-F5344CB8AC3E}">
        <p14:creationId xmlns:p14="http://schemas.microsoft.com/office/powerpoint/2010/main" val="10366849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use at Stanford?</a:t>
            </a:r>
            <a:endParaRPr lang="en-US" dirty="0"/>
          </a:p>
        </p:txBody>
      </p:sp>
      <p:pic>
        <p:nvPicPr>
          <p:cNvPr id="5" name="Content Placeholder 4" descr="snsr-reg-stat-frac.jpg"/>
          <p:cNvPicPr>
            <a:picLocks noGrp="1" noChangeAspect="1"/>
          </p:cNvPicPr>
          <p:nvPr>
            <p:ph idx="1"/>
          </p:nvPr>
        </p:nvPicPr>
        <p:blipFill>
          <a:blip r:embed="rId3">
            <a:extLst>
              <a:ext uri="{28A0092B-C50C-407E-A947-70E740481C1C}">
                <a14:useLocalDpi xmlns:a14="http://schemas.microsoft.com/office/drawing/2010/main" val="0"/>
              </a:ext>
            </a:extLst>
          </a:blip>
          <a:srcRect t="6270" b="6270"/>
          <a:stretch>
            <a:fillRect/>
          </a:stretch>
        </p:blipFill>
        <p:spPr/>
      </p:pic>
    </p:spTree>
    <p:extLst>
      <p:ext uri="{BB962C8B-B14F-4D97-AF65-F5344CB8AC3E}">
        <p14:creationId xmlns:p14="http://schemas.microsoft.com/office/powerpoint/2010/main" val="39819072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2"/>
          <p:cNvGrpSpPr>
            <a:grpSpLocks/>
          </p:cNvGrpSpPr>
          <p:nvPr/>
        </p:nvGrpSpPr>
        <p:grpSpPr bwMode="auto">
          <a:xfrm>
            <a:off x="0" y="0"/>
            <a:ext cx="9144000" cy="5181600"/>
            <a:chOff x="0" y="0"/>
            <a:chExt cx="9144000" cy="5181600"/>
          </a:xfrm>
        </p:grpSpPr>
        <p:pic>
          <p:nvPicPr>
            <p:cNvPr id="21515"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21507" name="Group 17"/>
          <p:cNvGrpSpPr>
            <a:grpSpLocks/>
          </p:cNvGrpSpPr>
          <p:nvPr/>
        </p:nvGrpSpPr>
        <p:grpSpPr bwMode="auto">
          <a:xfrm>
            <a:off x="-3175" y="381000"/>
            <a:ext cx="9147175" cy="4800600"/>
            <a:chOff x="-1586" y="3276600"/>
            <a:chExt cx="9144000" cy="1295400"/>
          </a:xfrm>
        </p:grpSpPr>
        <p:sp>
          <p:nvSpPr>
            <p:cNvPr id="21513"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21514" name="TextBox 8"/>
            <p:cNvSpPr txBox="1">
              <a:spLocks noChangeArrowheads="1"/>
            </p:cNvSpPr>
            <p:nvPr/>
          </p:nvSpPr>
          <p:spPr bwMode="auto">
            <a:xfrm>
              <a:off x="228600" y="3429000"/>
              <a:ext cx="8229600" cy="83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80000"/>
                </a:lnSpc>
              </a:pPr>
              <a:r>
                <a:rPr lang="en-US" sz="8000" b="1" dirty="0">
                  <a:solidFill>
                    <a:srgbClr val="FFFFFF"/>
                  </a:solidFill>
                  <a:latin typeface="Calibri" charset="0"/>
                  <a:cs typeface="Times New Roman" charset="0"/>
                </a:rPr>
                <a:t>What would you do if you lost your mobile </a:t>
              </a:r>
              <a:r>
                <a:rPr lang="en-US" sz="8000" b="1" dirty="0" smtClean="0">
                  <a:solidFill>
                    <a:srgbClr val="FFFFFF"/>
                  </a:solidFill>
                  <a:latin typeface="Calibri" charset="0"/>
                  <a:cs typeface="Times New Roman" charset="0"/>
                </a:rPr>
                <a:t>device?</a:t>
              </a:r>
              <a:endParaRPr lang="en-US" sz="8000" dirty="0">
                <a:solidFill>
                  <a:srgbClr val="FFFFFF"/>
                </a:solidFill>
                <a:latin typeface="Cambria" charset="0"/>
                <a:cs typeface="Times New Roman" charset="0"/>
              </a:endParaRPr>
            </a:p>
          </p:txBody>
        </p:sp>
      </p:grpSp>
      <p:grpSp>
        <p:nvGrpSpPr>
          <p:cNvPr id="21508"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21511"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1509" name="Rectangle 10"/>
          <p:cNvSpPr>
            <a:spLocks noChangeArrowheads="1"/>
          </p:cNvSpPr>
          <p:nvPr/>
        </p:nvSpPr>
        <p:spPr bwMode="auto">
          <a:xfrm>
            <a:off x="228600" y="5334000"/>
            <a:ext cx="8915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dirty="0">
                <a:solidFill>
                  <a:schemeClr val="bg1"/>
                </a:solidFill>
                <a:latin typeface="Calibri" charset="0"/>
              </a:rPr>
              <a:t>Mobile Device </a:t>
            </a:r>
            <a:r>
              <a:rPr lang="en-US" sz="2600" dirty="0" smtClean="0">
                <a:solidFill>
                  <a:schemeClr val="bg1"/>
                </a:solidFill>
                <a:latin typeface="Calibri" charset="0"/>
              </a:rPr>
              <a:t>Management</a:t>
            </a:r>
            <a:endParaRPr lang="en-US" sz="2600" dirty="0">
              <a:solidFill>
                <a:schemeClr val="bg1"/>
              </a:solidFill>
              <a:latin typeface="Calibri" charset="0"/>
            </a:endParaRPr>
          </a:p>
          <a:p>
            <a:pPr>
              <a:lnSpc>
                <a:spcPct val="80000"/>
              </a:lnSpc>
            </a:pP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spTree>
    <p:extLst>
      <p:ext uri="{BB962C8B-B14F-4D97-AF65-F5344CB8AC3E}">
        <p14:creationId xmlns:p14="http://schemas.microsoft.com/office/powerpoint/2010/main" val="388471100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2"/>
          <p:cNvGrpSpPr>
            <a:grpSpLocks/>
          </p:cNvGrpSpPr>
          <p:nvPr/>
        </p:nvGrpSpPr>
        <p:grpSpPr bwMode="auto">
          <a:xfrm>
            <a:off x="0" y="0"/>
            <a:ext cx="9144000" cy="5181600"/>
            <a:chOff x="0" y="0"/>
            <a:chExt cx="9144000" cy="5181600"/>
          </a:xfrm>
        </p:grpSpPr>
        <p:pic>
          <p:nvPicPr>
            <p:cNvPr id="23563"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23555" name="Group 17"/>
          <p:cNvGrpSpPr>
            <a:grpSpLocks/>
          </p:cNvGrpSpPr>
          <p:nvPr/>
        </p:nvGrpSpPr>
        <p:grpSpPr bwMode="auto">
          <a:xfrm>
            <a:off x="-3175" y="381000"/>
            <a:ext cx="9147175" cy="4800600"/>
            <a:chOff x="-1586" y="3276600"/>
            <a:chExt cx="9144000" cy="1295400"/>
          </a:xfrm>
        </p:grpSpPr>
        <p:sp>
          <p:nvSpPr>
            <p:cNvPr id="23561"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23562" name="TextBox 8"/>
            <p:cNvSpPr txBox="1">
              <a:spLocks noChangeArrowheads="1"/>
            </p:cNvSpPr>
            <p:nvPr/>
          </p:nvSpPr>
          <p:spPr bwMode="auto">
            <a:xfrm>
              <a:off x="230106" y="3470360"/>
              <a:ext cx="8759961" cy="89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80000"/>
                </a:lnSpc>
              </a:pPr>
              <a:r>
                <a:rPr lang="en-US" sz="7400" b="1">
                  <a:solidFill>
                    <a:srgbClr val="FFFFFF"/>
                  </a:solidFill>
                  <a:latin typeface="Calibri" charset="0"/>
                  <a:cs typeface="Times New Roman" charset="0"/>
                </a:rPr>
                <a:t>What if it was stolen?</a:t>
              </a:r>
            </a:p>
            <a:p>
              <a:pPr algn="ctr" defTabSz="914400" eaLnBrk="1" hangingPunct="1">
                <a:lnSpc>
                  <a:spcPct val="80000"/>
                </a:lnSpc>
              </a:pPr>
              <a:r>
                <a:rPr lang="en-US" sz="3600" b="1">
                  <a:solidFill>
                    <a:srgbClr val="FFFFFF"/>
                  </a:solidFill>
                  <a:latin typeface="Calibri" charset="0"/>
                  <a:cs typeface="Times New Roman" charset="0"/>
                </a:rPr>
                <a:t> </a:t>
              </a:r>
            </a:p>
            <a:p>
              <a:pPr algn="ctr" defTabSz="914400" eaLnBrk="1" hangingPunct="1">
                <a:lnSpc>
                  <a:spcPct val="80000"/>
                </a:lnSpc>
              </a:pPr>
              <a:r>
                <a:rPr lang="en-US" sz="7400" b="1">
                  <a:solidFill>
                    <a:srgbClr val="FFFFFF"/>
                  </a:solidFill>
                  <a:latin typeface="Calibri" charset="0"/>
                  <a:cs typeface="Times New Roman" charset="0"/>
                </a:rPr>
                <a:t>What would the thieves get access to?</a:t>
              </a:r>
              <a:endParaRPr lang="en-US" sz="7400">
                <a:solidFill>
                  <a:srgbClr val="FFFFFF"/>
                </a:solidFill>
                <a:latin typeface="Cambria" charset="0"/>
                <a:cs typeface="Times New Roman" charset="0"/>
              </a:endParaRPr>
            </a:p>
          </p:txBody>
        </p:sp>
      </p:grpSp>
      <p:grpSp>
        <p:nvGrpSpPr>
          <p:cNvPr id="23556"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23559"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3557" name="Rectangle 10"/>
          <p:cNvSpPr>
            <a:spLocks noChangeArrowheads="1"/>
          </p:cNvSpPr>
          <p:nvPr/>
        </p:nvSpPr>
        <p:spPr bwMode="auto">
          <a:xfrm>
            <a:off x="228600" y="5334000"/>
            <a:ext cx="891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dirty="0">
                <a:solidFill>
                  <a:schemeClr val="bg1"/>
                </a:solidFill>
                <a:latin typeface="Calibri" charset="0"/>
              </a:rPr>
              <a:t>Mobile Device </a:t>
            </a:r>
            <a:r>
              <a:rPr lang="en-US" sz="2600" dirty="0" smtClean="0">
                <a:solidFill>
                  <a:schemeClr val="bg1"/>
                </a:solidFill>
                <a:latin typeface="Calibri" charset="0"/>
              </a:rPr>
              <a:t>Management</a:t>
            </a: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spTree>
    <p:extLst>
      <p:ext uri="{BB962C8B-B14F-4D97-AF65-F5344CB8AC3E}">
        <p14:creationId xmlns:p14="http://schemas.microsoft.com/office/powerpoint/2010/main" val="15029653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2"/>
          <p:cNvGrpSpPr>
            <a:grpSpLocks/>
          </p:cNvGrpSpPr>
          <p:nvPr/>
        </p:nvGrpSpPr>
        <p:grpSpPr bwMode="auto">
          <a:xfrm>
            <a:off x="0" y="0"/>
            <a:ext cx="9144000" cy="5181600"/>
            <a:chOff x="0" y="0"/>
            <a:chExt cx="9144000" cy="5181600"/>
          </a:xfrm>
        </p:grpSpPr>
        <p:pic>
          <p:nvPicPr>
            <p:cNvPr id="25615"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6"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sp>
        <p:nvSpPr>
          <p:cNvPr id="25603" name="Rectangle 5"/>
          <p:cNvSpPr>
            <a:spLocks noChangeArrowheads="1"/>
          </p:cNvSpPr>
          <p:nvPr/>
        </p:nvSpPr>
        <p:spPr bwMode="auto">
          <a:xfrm>
            <a:off x="0" y="381000"/>
            <a:ext cx="9147175" cy="48006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15370" name="TextBox 8"/>
          <p:cNvSpPr txBox="1">
            <a:spLocks noChangeArrowheads="1"/>
          </p:cNvSpPr>
          <p:nvPr/>
        </p:nvSpPr>
        <p:spPr bwMode="auto">
          <a:xfrm>
            <a:off x="230188" y="436563"/>
            <a:ext cx="365918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5400" b="1">
                <a:solidFill>
                  <a:srgbClr val="FFFFFF"/>
                </a:solidFill>
                <a:latin typeface="Calibri" charset="0"/>
                <a:cs typeface="Times New Roman" charset="0"/>
              </a:rPr>
              <a:t>Banking</a:t>
            </a:r>
          </a:p>
          <a:p>
            <a:pPr defTabSz="914400" eaLnBrk="1" hangingPunct="1">
              <a:lnSpc>
                <a:spcPct val="80000"/>
              </a:lnSpc>
            </a:pPr>
            <a:r>
              <a:rPr lang="en-US" sz="5400" b="1">
                <a:solidFill>
                  <a:srgbClr val="FFFFFF"/>
                </a:solidFill>
                <a:latin typeface="Calibri" charset="0"/>
                <a:cs typeface="Times New Roman" charset="0"/>
              </a:rPr>
              <a:t>information</a:t>
            </a:r>
            <a:endParaRPr lang="en-US" sz="5400">
              <a:solidFill>
                <a:srgbClr val="FFFFFF"/>
              </a:solidFill>
              <a:latin typeface="Cambria" charset="0"/>
              <a:cs typeface="Times New Roman" charset="0"/>
            </a:endParaRPr>
          </a:p>
        </p:txBody>
      </p:sp>
      <p:grpSp>
        <p:nvGrpSpPr>
          <p:cNvPr id="25605"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25613"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5606" name="Rectangle 10"/>
          <p:cNvSpPr>
            <a:spLocks noChangeArrowheads="1"/>
          </p:cNvSpPr>
          <p:nvPr/>
        </p:nvSpPr>
        <p:spPr bwMode="auto">
          <a:xfrm>
            <a:off x="228600" y="5334000"/>
            <a:ext cx="891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dirty="0">
                <a:solidFill>
                  <a:schemeClr val="bg1"/>
                </a:solidFill>
                <a:latin typeface="Calibri" charset="0"/>
              </a:rPr>
              <a:t>Mobile Device </a:t>
            </a:r>
            <a:r>
              <a:rPr lang="en-US" sz="2600" dirty="0" smtClean="0">
                <a:solidFill>
                  <a:schemeClr val="bg1"/>
                </a:solidFill>
                <a:latin typeface="Calibri" charset="0"/>
              </a:rPr>
              <a:t>Management</a:t>
            </a: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sp>
        <p:nvSpPr>
          <p:cNvPr id="13" name="TextBox 8"/>
          <p:cNvSpPr txBox="1">
            <a:spLocks noChangeArrowheads="1"/>
          </p:cNvSpPr>
          <p:nvPr/>
        </p:nvSpPr>
        <p:spPr bwMode="auto">
          <a:xfrm>
            <a:off x="1447800" y="3932238"/>
            <a:ext cx="72390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4000" b="1">
                <a:solidFill>
                  <a:srgbClr val="FFFFFF"/>
                </a:solidFill>
                <a:latin typeface="Copperplate" charset="0"/>
                <a:cs typeface="Times New Roman" charset="0"/>
              </a:rPr>
              <a:t>Access to impersonate you via text or email</a:t>
            </a:r>
            <a:endParaRPr lang="en-US" sz="4000">
              <a:solidFill>
                <a:srgbClr val="FFFFFF"/>
              </a:solidFill>
              <a:latin typeface="Copperplate" charset="0"/>
              <a:cs typeface="Times New Roman" charset="0"/>
            </a:endParaRPr>
          </a:p>
        </p:txBody>
      </p:sp>
      <p:sp>
        <p:nvSpPr>
          <p:cNvPr id="14" name="TextBox 8"/>
          <p:cNvSpPr txBox="1">
            <a:spLocks noChangeArrowheads="1"/>
          </p:cNvSpPr>
          <p:nvPr/>
        </p:nvSpPr>
        <p:spPr bwMode="auto">
          <a:xfrm>
            <a:off x="227013" y="2797175"/>
            <a:ext cx="36591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5400" b="1">
                <a:solidFill>
                  <a:srgbClr val="FFFFFF"/>
                </a:solidFill>
                <a:latin typeface="Papyrus" charset="0"/>
                <a:cs typeface="Times New Roman" charset="0"/>
              </a:rPr>
              <a:t>Passwords</a:t>
            </a:r>
            <a:endParaRPr lang="en-US" sz="5400">
              <a:solidFill>
                <a:srgbClr val="FFFFFF"/>
              </a:solidFill>
              <a:latin typeface="Papyrus" charset="0"/>
              <a:cs typeface="Times New Roman" charset="0"/>
            </a:endParaRPr>
          </a:p>
        </p:txBody>
      </p:sp>
      <p:sp>
        <p:nvSpPr>
          <p:cNvPr id="15" name="TextBox 8"/>
          <p:cNvSpPr txBox="1">
            <a:spLocks noChangeArrowheads="1"/>
          </p:cNvSpPr>
          <p:nvPr/>
        </p:nvSpPr>
        <p:spPr bwMode="auto">
          <a:xfrm>
            <a:off x="4038600" y="2671763"/>
            <a:ext cx="54102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3200" b="1">
                <a:solidFill>
                  <a:srgbClr val="FFFFFF"/>
                </a:solidFill>
                <a:latin typeface="Microsoft Sans Serif" charset="0"/>
                <a:cs typeface="Times New Roman" charset="0"/>
              </a:rPr>
              <a:t>Names, addresses, and phone numbers for friends, family, and colleagues</a:t>
            </a:r>
            <a:endParaRPr lang="en-US" sz="3200">
              <a:solidFill>
                <a:srgbClr val="FFFFFF"/>
              </a:solidFill>
              <a:latin typeface="Microsoft Sans Serif" charset="0"/>
              <a:cs typeface="Times New Roman" charset="0"/>
            </a:endParaRPr>
          </a:p>
        </p:txBody>
      </p:sp>
      <p:sp>
        <p:nvSpPr>
          <p:cNvPr id="16" name="TextBox 8"/>
          <p:cNvSpPr txBox="1">
            <a:spLocks noChangeArrowheads="1"/>
          </p:cNvSpPr>
          <p:nvPr/>
        </p:nvSpPr>
        <p:spPr bwMode="auto">
          <a:xfrm>
            <a:off x="0" y="2036763"/>
            <a:ext cx="91440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3000" b="1">
                <a:solidFill>
                  <a:srgbClr val="FFFFFF"/>
                </a:solidFill>
                <a:latin typeface="Courier" charset="0"/>
                <a:cs typeface="Times New Roman" charset="0"/>
              </a:rPr>
              <a:t>Confidential information in your email</a:t>
            </a:r>
            <a:endParaRPr lang="en-US" sz="3000">
              <a:solidFill>
                <a:srgbClr val="FFFFFF"/>
              </a:solidFill>
              <a:latin typeface="Courier" charset="0"/>
              <a:cs typeface="Times New Roman" charset="0"/>
            </a:endParaRPr>
          </a:p>
        </p:txBody>
      </p:sp>
      <p:sp>
        <p:nvSpPr>
          <p:cNvPr id="18" name="TextBox 8"/>
          <p:cNvSpPr txBox="1">
            <a:spLocks noChangeArrowheads="1"/>
          </p:cNvSpPr>
          <p:nvPr/>
        </p:nvSpPr>
        <p:spPr bwMode="auto">
          <a:xfrm>
            <a:off x="4648200" y="436563"/>
            <a:ext cx="4038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pPr>
            <a:r>
              <a:rPr lang="en-US" sz="4000" b="1">
                <a:solidFill>
                  <a:srgbClr val="FFFFFF"/>
                </a:solidFill>
                <a:latin typeface="Bell Gothic Std Bold" charset="0"/>
                <a:cs typeface="Times New Roman" charset="0"/>
              </a:rPr>
              <a:t>Buying stuff online or via apps</a:t>
            </a:r>
            <a:endParaRPr lang="en-US" sz="4000">
              <a:solidFill>
                <a:srgbClr val="FFFFFF"/>
              </a:solidFill>
              <a:latin typeface="Bell Gothic Std Bold" charset="0"/>
              <a:cs typeface="Times New Roman" charset="0"/>
            </a:endParaRPr>
          </a:p>
        </p:txBody>
      </p:sp>
    </p:spTree>
    <p:extLst>
      <p:ext uri="{BB962C8B-B14F-4D97-AF65-F5344CB8AC3E}">
        <p14:creationId xmlns:p14="http://schemas.microsoft.com/office/powerpoint/2010/main" val="1388057305"/>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xmlns:p14="http://schemas.microsoft.com/office/powerpoint/2010/main" spd="slow" advClick="0" advTm="9000"/>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10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70"/>
                                        </p:tgtEl>
                                        <p:attrNameLst>
                                          <p:attrName>style.visibility</p:attrName>
                                        </p:attrNameLst>
                                      </p:cBhvr>
                                      <p:to>
                                        <p:strVal val="visible"/>
                                      </p:to>
                                    </p:set>
                                    <p:animEffect transition="in" filter="dissolve">
                                      <p:cBhvr>
                                        <p:cTn id="17" dur="500"/>
                                        <p:tgtEl>
                                          <p:spTgt spid="153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10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10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p:bldP spid="13" grpId="0"/>
      <p:bldP spid="14" grpId="0"/>
      <p:bldP spid="15"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2"/>
          <p:cNvGrpSpPr>
            <a:grpSpLocks/>
          </p:cNvGrpSpPr>
          <p:nvPr/>
        </p:nvGrpSpPr>
        <p:grpSpPr bwMode="auto">
          <a:xfrm>
            <a:off x="0" y="0"/>
            <a:ext cx="9144000" cy="5181600"/>
            <a:chOff x="0" y="0"/>
            <a:chExt cx="9144000" cy="5181600"/>
          </a:xfrm>
        </p:grpSpPr>
        <p:pic>
          <p:nvPicPr>
            <p:cNvPr id="33803"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l="31111" t="32196" r="61" b="8200"/>
            <a:stretch>
              <a:fillRect/>
            </a:stretch>
          </p:blipFill>
          <p:spPr bwMode="auto">
            <a:xfrm>
              <a:off x="0" y="3810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Rectangle 4"/>
            <p:cNvSpPr>
              <a:spLocks noChangeArrowheads="1"/>
            </p:cNvSpPr>
            <p:nvPr/>
          </p:nvSpPr>
          <p:spPr bwMode="auto">
            <a:xfrm>
              <a:off x="0" y="0"/>
              <a:ext cx="9144000" cy="381000"/>
            </a:xfrm>
            <a:prstGeom prst="rect">
              <a:avLst/>
            </a:prstGeom>
            <a:solidFill>
              <a:srgbClr val="800000"/>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sz="1800">
                <a:latin typeface="Calibri" charset="0"/>
              </a:endParaRPr>
            </a:p>
          </p:txBody>
        </p:sp>
      </p:grpSp>
      <p:grpSp>
        <p:nvGrpSpPr>
          <p:cNvPr id="33795" name="Group 17"/>
          <p:cNvGrpSpPr>
            <a:grpSpLocks/>
          </p:cNvGrpSpPr>
          <p:nvPr/>
        </p:nvGrpSpPr>
        <p:grpSpPr bwMode="auto">
          <a:xfrm>
            <a:off x="-3175" y="381001"/>
            <a:ext cx="9147175" cy="4801059"/>
            <a:chOff x="-1586" y="3276600"/>
            <a:chExt cx="9144000" cy="1295400"/>
          </a:xfrm>
        </p:grpSpPr>
        <p:sp>
          <p:nvSpPr>
            <p:cNvPr id="33801" name="Rectangle 5"/>
            <p:cNvSpPr>
              <a:spLocks noChangeArrowheads="1"/>
            </p:cNvSpPr>
            <p:nvPr/>
          </p:nvSpPr>
          <p:spPr bwMode="auto">
            <a:xfrm>
              <a:off x="-1586" y="3276600"/>
              <a:ext cx="9144000" cy="1295400"/>
            </a:xfrm>
            <a:prstGeom prst="rect">
              <a:avLst/>
            </a:prstGeom>
            <a:solidFill>
              <a:srgbClr val="0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28600" rIns="1371600" bIns="0" anchor="b"/>
            <a:lstStyle/>
            <a:p>
              <a:pPr defTabSz="914400">
                <a:spcBef>
                  <a:spcPts val="500"/>
                </a:spcBef>
                <a:spcAft>
                  <a:spcPts val="500"/>
                </a:spcAft>
              </a:pPr>
              <a:endParaRPr lang="en-US" sz="3600">
                <a:solidFill>
                  <a:srgbClr val="FFFFFF"/>
                </a:solidFill>
                <a:latin typeface="Calibri" charset="0"/>
                <a:cs typeface="Times New Roman" charset="0"/>
              </a:endParaRPr>
            </a:p>
          </p:txBody>
        </p:sp>
        <p:sp>
          <p:nvSpPr>
            <p:cNvPr id="15370" name="TextBox 8"/>
            <p:cNvSpPr txBox="1">
              <a:spLocks noChangeArrowheads="1"/>
            </p:cNvSpPr>
            <p:nvPr/>
          </p:nvSpPr>
          <p:spPr bwMode="auto">
            <a:xfrm>
              <a:off x="117436" y="3278313"/>
              <a:ext cx="8910718" cy="1205229"/>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80000"/>
                </a:lnSpc>
              </a:pPr>
              <a:r>
                <a:rPr lang="en-US" sz="4800" b="1" dirty="0" smtClean="0">
                  <a:solidFill>
                    <a:srgbClr val="FFFFFF"/>
                  </a:solidFill>
                  <a:latin typeface="Calibri" charset="0"/>
                  <a:cs typeface="Times New Roman" charset="0"/>
                </a:rPr>
                <a:t>Protect Your Data Today</a:t>
              </a:r>
              <a:r>
                <a:rPr lang="en-US" sz="3600" b="1" dirty="0">
                  <a:solidFill>
                    <a:srgbClr val="FFFFFF"/>
                  </a:solidFill>
                  <a:latin typeface="Calibri" charset="0"/>
                  <a:cs typeface="Times New Roman" charset="0"/>
                </a:rPr>
                <a:t/>
              </a:r>
              <a:br>
                <a:rPr lang="en-US" sz="3600" b="1" dirty="0">
                  <a:solidFill>
                    <a:srgbClr val="FFFFFF"/>
                  </a:solidFill>
                  <a:latin typeface="Calibri" charset="0"/>
                  <a:cs typeface="Times New Roman" charset="0"/>
                </a:rPr>
              </a:br>
              <a:endParaRPr lang="en-US" sz="3600" b="1" dirty="0">
                <a:solidFill>
                  <a:srgbClr val="FFFFFF"/>
                </a:solidFill>
                <a:latin typeface="Calibri" charset="0"/>
                <a:cs typeface="Times New Roman" charset="0"/>
              </a:endParaRPr>
            </a:p>
            <a:p>
              <a:pPr marL="457200" indent="-457200" defTabSz="914400" eaLnBrk="1" hangingPunct="1">
                <a:lnSpc>
                  <a:spcPct val="80000"/>
                </a:lnSpc>
                <a:buFont typeface="Arial"/>
                <a:buChar char="•"/>
              </a:pPr>
              <a:r>
                <a:rPr lang="en-US" sz="3400" b="1" dirty="0" smtClean="0">
                  <a:solidFill>
                    <a:srgbClr val="FFFFFF"/>
                  </a:solidFill>
                  <a:latin typeface="Calibri" charset="0"/>
                  <a:cs typeface="Times New Roman" charset="0"/>
                </a:rPr>
                <a:t>Install Stanford Mobile Device Manager (MDM)</a:t>
              </a:r>
              <a:endParaRPr lang="en-US" sz="3400" b="1" dirty="0">
                <a:solidFill>
                  <a:srgbClr val="FFFFFF"/>
                </a:solidFill>
                <a:latin typeface="Calibri" charset="0"/>
                <a:cs typeface="Times New Roman" charset="0"/>
              </a:endParaRPr>
            </a:p>
            <a:p>
              <a:pPr marL="457200" indent="-457200" defTabSz="914400" eaLnBrk="1" hangingPunct="1">
                <a:lnSpc>
                  <a:spcPct val="80000"/>
                </a:lnSpc>
                <a:buFont typeface="Arial"/>
                <a:buChar char="•"/>
              </a:pPr>
              <a:r>
                <a:rPr lang="en-US" sz="3400" b="1" dirty="0" smtClean="0">
                  <a:solidFill>
                    <a:srgbClr val="FFFFFF"/>
                  </a:solidFill>
                  <a:latin typeface="Calibri" charset="0"/>
                  <a:cs typeface="Times New Roman" charset="0"/>
                </a:rPr>
                <a:t>Install Find My iPhone</a:t>
              </a:r>
            </a:p>
            <a:p>
              <a:pPr marL="457200" indent="-457200" defTabSz="914400" eaLnBrk="1" hangingPunct="1">
                <a:lnSpc>
                  <a:spcPct val="80000"/>
                </a:lnSpc>
                <a:buFont typeface="Arial"/>
                <a:buChar char="•"/>
              </a:pPr>
              <a:r>
                <a:rPr lang="en-US" sz="3400" b="1" dirty="0" smtClean="0">
                  <a:solidFill>
                    <a:srgbClr val="FFFFFF"/>
                  </a:solidFill>
                  <a:latin typeface="Calibri" charset="0"/>
                  <a:cs typeface="Times New Roman" charset="0"/>
                </a:rPr>
                <a:t>Label your device</a:t>
              </a:r>
            </a:p>
            <a:p>
              <a:pPr marL="457200" indent="-457200" defTabSz="914400" eaLnBrk="1" hangingPunct="1">
                <a:lnSpc>
                  <a:spcPct val="80000"/>
                </a:lnSpc>
                <a:buFont typeface="Arial"/>
                <a:buChar char="•"/>
              </a:pPr>
              <a:r>
                <a:rPr lang="en-US" sz="3400" b="1" dirty="0" smtClean="0">
                  <a:solidFill>
                    <a:srgbClr val="FFFFFF"/>
                  </a:solidFill>
                  <a:latin typeface="Calibri" charset="0"/>
                  <a:cs typeface="Times New Roman" charset="0"/>
                </a:rPr>
                <a:t>Back up your device</a:t>
              </a:r>
              <a:endParaRPr lang="en-US" sz="3400" b="1" dirty="0">
                <a:solidFill>
                  <a:srgbClr val="FFFFFF"/>
                </a:solidFill>
                <a:latin typeface="Calibri" charset="0"/>
                <a:cs typeface="Times New Roman" charset="0"/>
              </a:endParaRPr>
            </a:p>
            <a:p>
              <a:pPr marL="457200" indent="-457200" defTabSz="914400" eaLnBrk="1" hangingPunct="1">
                <a:lnSpc>
                  <a:spcPct val="80000"/>
                </a:lnSpc>
                <a:buFont typeface="Arial"/>
                <a:buChar char="•"/>
              </a:pPr>
              <a:r>
                <a:rPr lang="en-US" sz="3400" b="1" dirty="0" smtClean="0">
                  <a:solidFill>
                    <a:srgbClr val="FFFFFF"/>
                  </a:solidFill>
                  <a:latin typeface="Calibri" charset="0"/>
                  <a:cs typeface="Times New Roman" charset="0"/>
                </a:rPr>
                <a:t>Report losses promptly to 5-HELP</a:t>
              </a:r>
              <a:endParaRPr lang="en-US" sz="3400" b="1" dirty="0">
                <a:solidFill>
                  <a:srgbClr val="FFFFFF"/>
                </a:solidFill>
                <a:latin typeface="Calibri" charset="0"/>
                <a:cs typeface="Times New Roman" charset="0"/>
              </a:endParaRPr>
            </a:p>
            <a:p>
              <a:pPr defTabSz="914400" eaLnBrk="1" hangingPunct="1">
                <a:lnSpc>
                  <a:spcPct val="80000"/>
                </a:lnSpc>
                <a:buFont typeface="Arial" charset="0"/>
                <a:buChar char="•"/>
              </a:pPr>
              <a:endParaRPr lang="en-US" sz="3400" b="1" dirty="0">
                <a:solidFill>
                  <a:srgbClr val="FFFFFF"/>
                </a:solidFill>
                <a:latin typeface="Calibri" charset="0"/>
                <a:cs typeface="Times New Roman" charset="0"/>
              </a:endParaRPr>
            </a:p>
            <a:p>
              <a:pPr defTabSz="914400" eaLnBrk="1" hangingPunct="1">
                <a:lnSpc>
                  <a:spcPct val="80000"/>
                </a:lnSpc>
                <a:buFont typeface="Arial" charset="0"/>
                <a:buChar char="•"/>
              </a:pPr>
              <a:endParaRPr lang="en-US" sz="3200" dirty="0">
                <a:solidFill>
                  <a:srgbClr val="FFFFFF"/>
                </a:solidFill>
                <a:latin typeface="Cambria" charset="0"/>
                <a:cs typeface="Times New Roman" charset="0"/>
              </a:endParaRPr>
            </a:p>
          </p:txBody>
        </p:sp>
      </p:grpSp>
      <p:grpSp>
        <p:nvGrpSpPr>
          <p:cNvPr id="33796" name="Group 21"/>
          <p:cNvGrpSpPr>
            <a:grpSpLocks/>
          </p:cNvGrpSpPr>
          <p:nvPr/>
        </p:nvGrpSpPr>
        <p:grpSpPr bwMode="auto">
          <a:xfrm>
            <a:off x="-1588" y="5181600"/>
            <a:ext cx="9145588" cy="1679575"/>
            <a:chOff x="-1586" y="5181600"/>
            <a:chExt cx="9145586" cy="1679574"/>
          </a:xfrm>
        </p:grpSpPr>
        <p:sp>
          <p:nvSpPr>
            <p:cNvPr id="2" name="Rectangle 3"/>
            <p:cNvSpPr>
              <a:spLocks noChangeArrowheads="1"/>
            </p:cNvSpPr>
            <p:nvPr/>
          </p:nvSpPr>
          <p:spPr bwMode="auto">
            <a:xfrm>
              <a:off x="2" y="5181600"/>
              <a:ext cx="9142411" cy="1679574"/>
            </a:xfrm>
            <a:prstGeom prst="rect">
              <a:avLst/>
            </a:prstGeom>
            <a:solidFill>
              <a:srgbClr val="6B6B6B"/>
            </a:solidFill>
            <a:ln w="19050">
              <a:noFill/>
              <a:miter lim="800000"/>
              <a:headEnd/>
              <a:tailEnd/>
            </a:ln>
          </p:spPr>
          <p:txBody>
            <a:bodyPr tIns="91440" bIns="91440"/>
            <a:lstStyle/>
            <a:p>
              <a:pPr defTabSz="914400">
                <a:defRPr/>
              </a:pPr>
              <a:endParaRPr lang="en-US" sz="2000" b="1" dirty="0">
                <a:solidFill>
                  <a:schemeClr val="bg1"/>
                </a:solidFill>
                <a:latin typeface="+mj-lt"/>
                <a:ea typeface="Times New Roman" charset="0"/>
                <a:cs typeface="Times New Roman" charset="0"/>
              </a:endParaRPr>
            </a:p>
          </p:txBody>
        </p:sp>
        <p:sp>
          <p:nvSpPr>
            <p:cNvPr id="33799" name="Rectangle 10"/>
            <p:cNvSpPr>
              <a:spLocks noChangeArrowheads="1"/>
            </p:cNvSpPr>
            <p:nvPr/>
          </p:nvSpPr>
          <p:spPr bwMode="auto">
            <a:xfrm>
              <a:off x="228600" y="5334000"/>
              <a:ext cx="8915400" cy="66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endParaRPr lang="en-US" sz="1000">
                <a:solidFill>
                  <a:schemeClr val="bg1"/>
                </a:solidFill>
                <a:latin typeface="Calibri" charset="0"/>
              </a:endParaRPr>
            </a:p>
            <a:p>
              <a:pPr>
                <a:lnSpc>
                  <a:spcPct val="80000"/>
                </a:lnSpc>
              </a:pPr>
              <a:endParaRPr lang="en-US" sz="1800" i="1">
                <a:solidFill>
                  <a:schemeClr val="bg1"/>
                </a:solidFill>
                <a:latin typeface="Cambria" charset="0"/>
              </a:endParaRPr>
            </a:p>
            <a:p>
              <a:pPr>
                <a:lnSpc>
                  <a:spcPct val="80000"/>
                </a:lnSpc>
              </a:pPr>
              <a:endParaRPr lang="en-US" sz="1800" i="1">
                <a:solidFill>
                  <a:schemeClr val="bg1"/>
                </a:solidFill>
                <a:latin typeface="Cambria" charset="0"/>
              </a:endParaRPr>
            </a:p>
          </p:txBody>
        </p:sp>
        <p:cxnSp>
          <p:nvCxnSpPr>
            <p:cNvPr id="17" name="Straight Connector 16"/>
            <p:cNvCxnSpPr/>
            <p:nvPr/>
          </p:nvCxnSpPr>
          <p:spPr>
            <a:xfrm>
              <a:off x="-1586" y="6629399"/>
              <a:ext cx="9142411" cy="1588"/>
            </a:xfrm>
            <a:prstGeom prst="line">
              <a:avLst/>
            </a:prstGeom>
            <a:ln w="9525"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33797" name="Rectangle 10"/>
          <p:cNvSpPr>
            <a:spLocks noChangeArrowheads="1"/>
          </p:cNvSpPr>
          <p:nvPr/>
        </p:nvSpPr>
        <p:spPr bwMode="auto">
          <a:xfrm>
            <a:off x="228600" y="5334000"/>
            <a:ext cx="89154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US" sz="2600" dirty="0">
                <a:solidFill>
                  <a:schemeClr val="bg1"/>
                </a:solidFill>
                <a:latin typeface="Calibri" charset="0"/>
              </a:rPr>
              <a:t>Mobile Device </a:t>
            </a:r>
            <a:r>
              <a:rPr lang="en-US" sz="2600" dirty="0" smtClean="0">
                <a:solidFill>
                  <a:schemeClr val="bg1"/>
                </a:solidFill>
                <a:latin typeface="Calibri" charset="0"/>
              </a:rPr>
              <a:t>Management</a:t>
            </a:r>
            <a:endParaRPr lang="en-US" sz="1000" dirty="0">
              <a:solidFill>
                <a:schemeClr val="bg1"/>
              </a:solidFill>
              <a:latin typeface="Calibri" charset="0"/>
            </a:endParaRPr>
          </a:p>
          <a:p>
            <a:pPr>
              <a:lnSpc>
                <a:spcPct val="80000"/>
              </a:lnSpc>
            </a:pPr>
            <a:endParaRPr lang="en-US" sz="1000" dirty="0">
              <a:solidFill>
                <a:schemeClr val="bg1"/>
              </a:solidFill>
              <a:latin typeface="Calibri" charset="0"/>
            </a:endParaRPr>
          </a:p>
          <a:p>
            <a:pPr>
              <a:lnSpc>
                <a:spcPct val="80000"/>
              </a:lnSpc>
            </a:pPr>
            <a:endParaRPr lang="en-US" sz="1800" i="1" dirty="0">
              <a:solidFill>
                <a:schemeClr val="bg1"/>
              </a:solidFill>
              <a:latin typeface="Cambria" charset="0"/>
            </a:endParaRPr>
          </a:p>
          <a:p>
            <a:pPr>
              <a:lnSpc>
                <a:spcPct val="80000"/>
              </a:lnSpc>
            </a:pPr>
            <a:endParaRPr lang="en-US" sz="1800" i="1" dirty="0">
              <a:solidFill>
                <a:schemeClr val="bg1"/>
              </a:solidFill>
              <a:latin typeface="Cambria" charset="0"/>
            </a:endParaRPr>
          </a:p>
        </p:txBody>
      </p:sp>
    </p:spTree>
    <p:extLst>
      <p:ext uri="{BB962C8B-B14F-4D97-AF65-F5344CB8AC3E}">
        <p14:creationId xmlns:p14="http://schemas.microsoft.com/office/powerpoint/2010/main" val="310281441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xmlns:p14="http://schemas.microsoft.com/office/powerpoint/2010/main" spd="slow" advClick="0" advTm="5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p:cNvPicPr>
            <a:picLocks noChangeAspect="1"/>
          </p:cNvPicPr>
          <p:nvPr/>
        </p:nvPicPr>
        <p:blipFill>
          <a:blip r:embed="rId3"/>
          <a:srcRect b="23334"/>
          <a:stretch>
            <a:fillRect/>
          </a:stretch>
        </p:blipFill>
        <p:spPr bwMode="auto">
          <a:xfrm>
            <a:off x="0" y="1143000"/>
            <a:ext cx="9144000" cy="5257800"/>
          </a:xfrm>
          <a:prstGeom prst="rect">
            <a:avLst/>
          </a:prstGeom>
          <a:noFill/>
          <a:ln w="9525">
            <a:noFill/>
            <a:miter lim="800000"/>
            <a:headEnd/>
            <a:tailEnd/>
          </a:ln>
        </p:spPr>
      </p:pic>
      <p:sp>
        <p:nvSpPr>
          <p:cNvPr id="19459" name="Rectangle 24"/>
          <p:cNvSpPr>
            <a:spLocks noChangeArrowheads="1"/>
          </p:cNvSpPr>
          <p:nvPr/>
        </p:nvSpPr>
        <p:spPr bwMode="auto">
          <a:xfrm>
            <a:off x="4953000" y="1143000"/>
            <a:ext cx="4191000" cy="5257800"/>
          </a:xfrm>
          <a:prstGeom prst="rect">
            <a:avLst/>
          </a:prstGeom>
          <a:solidFill>
            <a:schemeClr val="bg1">
              <a:alpha val="65881"/>
            </a:schemeClr>
          </a:solidFill>
          <a:ln w="9525">
            <a:noFill/>
            <a:miter lim="800000"/>
            <a:headEnd/>
            <a:tailEnd/>
          </a:ln>
        </p:spPr>
        <p:txBody>
          <a:bodyPr lIns="228600" rIns="1371600" bIns="0" anchor="b">
            <a:prstTxWarp prst="textNoShape">
              <a:avLst/>
            </a:prstTxWarp>
          </a:bodyPr>
          <a:lstStyle/>
          <a:p>
            <a:pPr defTabSz="914400">
              <a:spcBef>
                <a:spcPts val="500"/>
              </a:spcBef>
              <a:spcAft>
                <a:spcPts val="500"/>
              </a:spcAft>
            </a:pPr>
            <a:endParaRPr lang="en-US" sz="3600">
              <a:solidFill>
                <a:srgbClr val="FFFFFF"/>
              </a:solidFill>
              <a:latin typeface="Calibri" charset="0"/>
              <a:ea typeface="Times New Roman" charset="0"/>
              <a:cs typeface="Times New Roman" charset="0"/>
            </a:endParaRPr>
          </a:p>
        </p:txBody>
      </p:sp>
      <p:sp>
        <p:nvSpPr>
          <p:cNvPr id="19460" name="Rectangle 2"/>
          <p:cNvSpPr>
            <a:spLocks noGrp="1" noChangeArrowheads="1"/>
          </p:cNvSpPr>
          <p:nvPr>
            <p:ph type="title"/>
          </p:nvPr>
        </p:nvSpPr>
        <p:spPr/>
        <p:txBody>
          <a:bodyPr/>
          <a:lstStyle/>
          <a:p>
            <a:pPr eaLnBrk="1" hangingPunct="1"/>
            <a:r>
              <a:rPr lang="en-US" dirty="0" smtClean="0">
                <a:ea typeface="ＭＳ Ｐゴシック" charset="-128"/>
                <a:cs typeface="ＭＳ Ｐゴシック" charset="-128"/>
              </a:rPr>
              <a:t>What is MDM?</a:t>
            </a:r>
            <a:endParaRPr lang="en-US" dirty="0">
              <a:ea typeface="ＭＳ Ｐゴシック" charset="-128"/>
              <a:cs typeface="ＭＳ Ｐゴシック" charset="-128"/>
            </a:endParaRPr>
          </a:p>
        </p:txBody>
      </p:sp>
      <p:grpSp>
        <p:nvGrpSpPr>
          <p:cNvPr id="2" name="Group 4"/>
          <p:cNvGrpSpPr>
            <a:grpSpLocks/>
          </p:cNvGrpSpPr>
          <p:nvPr/>
        </p:nvGrpSpPr>
        <p:grpSpPr bwMode="auto">
          <a:xfrm>
            <a:off x="5410200" y="1295399"/>
            <a:ext cx="3505200" cy="5194183"/>
            <a:chOff x="5172441" y="4071454"/>
            <a:chExt cx="3645634" cy="5593952"/>
          </a:xfrm>
        </p:grpSpPr>
        <p:sp>
          <p:nvSpPr>
            <p:cNvPr id="10" name="Rounded Rectangle 9"/>
            <p:cNvSpPr>
              <a:spLocks noChangeArrowheads="1"/>
            </p:cNvSpPr>
            <p:nvPr/>
          </p:nvSpPr>
          <p:spPr bwMode="auto">
            <a:xfrm>
              <a:off x="5172441" y="4071454"/>
              <a:ext cx="3645634" cy="5170080"/>
            </a:xfrm>
            <a:prstGeom prst="roundRect">
              <a:avLst>
                <a:gd name="adj" fmla="val 12519"/>
              </a:avLst>
            </a:prstGeom>
            <a:solidFill>
              <a:srgbClr val="800000"/>
            </a:solidFill>
            <a:ln w="9525">
              <a:solidFill>
                <a:schemeClr val="tx1"/>
              </a:solidFill>
              <a:round/>
              <a:headEnd/>
              <a:tailEnd/>
            </a:ln>
            <a:effectLst>
              <a:outerShdw dist="23000" dir="5400000" rotWithShape="0">
                <a:srgbClr val="80808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19463" name="TextBox 6"/>
            <p:cNvSpPr txBox="1">
              <a:spLocks noChangeArrowheads="1"/>
            </p:cNvSpPr>
            <p:nvPr/>
          </p:nvSpPr>
          <p:spPr bwMode="auto">
            <a:xfrm>
              <a:off x="5330947" y="4204528"/>
              <a:ext cx="3328621" cy="5460878"/>
            </a:xfrm>
            <a:prstGeom prst="rect">
              <a:avLst/>
            </a:prstGeom>
            <a:noFill/>
            <a:ln w="9525">
              <a:noFill/>
              <a:miter lim="800000"/>
              <a:headEnd/>
              <a:tailEnd/>
            </a:ln>
          </p:spPr>
          <p:txBody>
            <a:bodyPr wrap="square">
              <a:prstTxWarp prst="textNoShape">
                <a:avLst/>
              </a:prstTxWarp>
              <a:spAutoFit/>
            </a:bodyPr>
            <a:lstStyle/>
            <a:p>
              <a:pPr>
                <a:lnSpc>
                  <a:spcPct val="85000"/>
                </a:lnSpc>
              </a:pPr>
              <a:r>
                <a:rPr lang="en-US" sz="2000" dirty="0" smtClean="0">
                  <a:solidFill>
                    <a:schemeClr val="bg1"/>
                  </a:solidFill>
                  <a:latin typeface="Cambria" charset="0"/>
                </a:rPr>
                <a:t>MDM is Mobile Device Management for </a:t>
              </a:r>
              <a:r>
                <a:rPr lang="en-US" sz="2000" dirty="0" err="1" smtClean="0">
                  <a:solidFill>
                    <a:schemeClr val="bg1"/>
                  </a:solidFill>
                  <a:latin typeface="Cambria" charset="0"/>
                </a:rPr>
                <a:t>iOS</a:t>
              </a:r>
              <a:r>
                <a:rPr lang="en-US" sz="2000" dirty="0" smtClean="0">
                  <a:solidFill>
                    <a:schemeClr val="bg1"/>
                  </a:solidFill>
                  <a:latin typeface="Cambria" charset="0"/>
                </a:rPr>
                <a:t> devices at Stanford.</a:t>
              </a:r>
            </a:p>
            <a:p>
              <a:pPr>
                <a:lnSpc>
                  <a:spcPct val="85000"/>
                </a:lnSpc>
              </a:pPr>
              <a:endParaRPr lang="en-US" sz="2000" dirty="0">
                <a:solidFill>
                  <a:schemeClr val="bg1"/>
                </a:solidFill>
                <a:latin typeface="Cambria" charset="0"/>
              </a:endParaRPr>
            </a:p>
            <a:p>
              <a:pPr>
                <a:lnSpc>
                  <a:spcPct val="85000"/>
                </a:lnSpc>
              </a:pPr>
              <a:r>
                <a:rPr lang="en-US" sz="2000" dirty="0" smtClean="0">
                  <a:solidFill>
                    <a:schemeClr val="bg1"/>
                  </a:solidFill>
                  <a:latin typeface="Cambria" charset="0"/>
                </a:rPr>
                <a:t>This home grown tool offers three profiles:</a:t>
              </a:r>
            </a:p>
            <a:p>
              <a:pPr>
                <a:lnSpc>
                  <a:spcPct val="85000"/>
                </a:lnSpc>
              </a:pPr>
              <a:r>
                <a:rPr lang="en-US" sz="2000" dirty="0">
                  <a:solidFill>
                    <a:schemeClr val="bg1"/>
                  </a:solidFill>
                  <a:latin typeface="Cambria" charset="0"/>
                </a:rPr>
                <a:t> </a:t>
              </a:r>
              <a:r>
                <a:rPr lang="en-US" sz="2000" dirty="0" smtClean="0">
                  <a:solidFill>
                    <a:schemeClr val="bg1"/>
                  </a:solidFill>
                  <a:latin typeface="Cambria" charset="0"/>
                </a:rPr>
                <a:t>- Restricted</a:t>
              </a:r>
            </a:p>
            <a:p>
              <a:pPr>
                <a:lnSpc>
                  <a:spcPct val="85000"/>
                </a:lnSpc>
              </a:pPr>
              <a:r>
                <a:rPr lang="en-US" sz="2000" dirty="0">
                  <a:solidFill>
                    <a:schemeClr val="bg1"/>
                  </a:solidFill>
                  <a:latin typeface="Cambria" charset="0"/>
                </a:rPr>
                <a:t> </a:t>
              </a:r>
              <a:r>
                <a:rPr lang="en-US" sz="2000" dirty="0" smtClean="0">
                  <a:solidFill>
                    <a:schemeClr val="bg1"/>
                  </a:solidFill>
                  <a:latin typeface="Cambria" charset="0"/>
                </a:rPr>
                <a:t>- Basic</a:t>
              </a:r>
            </a:p>
            <a:p>
              <a:pPr>
                <a:lnSpc>
                  <a:spcPct val="85000"/>
                </a:lnSpc>
              </a:pPr>
              <a:r>
                <a:rPr lang="en-US" sz="2000" dirty="0">
                  <a:solidFill>
                    <a:schemeClr val="bg1"/>
                  </a:solidFill>
                  <a:latin typeface="Cambria" charset="0"/>
                </a:rPr>
                <a:t> </a:t>
              </a:r>
              <a:r>
                <a:rPr lang="en-US" sz="2000" dirty="0" smtClean="0">
                  <a:solidFill>
                    <a:schemeClr val="bg1"/>
                  </a:solidFill>
                  <a:latin typeface="Cambria" charset="0"/>
                </a:rPr>
                <a:t>- No Passcode</a:t>
              </a:r>
            </a:p>
            <a:p>
              <a:pPr>
                <a:lnSpc>
                  <a:spcPct val="85000"/>
                </a:lnSpc>
              </a:pPr>
              <a:endParaRPr lang="en-US" sz="2000" dirty="0" smtClean="0">
                <a:solidFill>
                  <a:schemeClr val="bg1"/>
                </a:solidFill>
                <a:latin typeface="Cambria" charset="0"/>
              </a:endParaRPr>
            </a:p>
            <a:p>
              <a:pPr>
                <a:lnSpc>
                  <a:spcPct val="85000"/>
                </a:lnSpc>
              </a:pPr>
              <a:r>
                <a:rPr lang="en-US" sz="2000" dirty="0" smtClean="0">
                  <a:solidFill>
                    <a:schemeClr val="bg1"/>
                  </a:solidFill>
                  <a:latin typeface="Cambria" charset="0"/>
                </a:rPr>
                <a:t>MDM configures and maintains settings on your </a:t>
              </a:r>
              <a:r>
                <a:rPr lang="en-US" sz="2000" dirty="0" err="1" smtClean="0">
                  <a:solidFill>
                    <a:schemeClr val="bg1"/>
                  </a:solidFill>
                  <a:latin typeface="Cambria" charset="0"/>
                </a:rPr>
                <a:t>iOS</a:t>
              </a:r>
              <a:r>
                <a:rPr lang="en-US" sz="2000" dirty="0" smtClean="0">
                  <a:solidFill>
                    <a:schemeClr val="bg1"/>
                  </a:solidFill>
                  <a:latin typeface="Cambria" charset="0"/>
                </a:rPr>
                <a:t> device that work with Stanford’s network services to help protect your privacy and the university’s data</a:t>
              </a:r>
            </a:p>
            <a:p>
              <a:pPr>
                <a:lnSpc>
                  <a:spcPct val="85000"/>
                </a:lnSpc>
              </a:pPr>
              <a:endParaRPr lang="en-US" sz="2000" dirty="0" smtClean="0">
                <a:solidFill>
                  <a:schemeClr val="bg1"/>
                </a:solidFill>
                <a:latin typeface="Cambria" charset="0"/>
              </a:endParaRPr>
            </a:p>
            <a:p>
              <a:pPr>
                <a:lnSpc>
                  <a:spcPct val="85000"/>
                </a:lnSpc>
              </a:pPr>
              <a:endParaRPr lang="en-US" sz="2000" dirty="0" smtClean="0">
                <a:solidFill>
                  <a:schemeClr val="bg1"/>
                </a:solidFill>
                <a:latin typeface="Cambria" charset="0"/>
              </a:endParaRPr>
            </a:p>
          </p:txBody>
        </p:sp>
      </p:grpSp>
    </p:spTree>
    <p:extLst>
      <p:ext uri="{BB962C8B-B14F-4D97-AF65-F5344CB8AC3E}">
        <p14:creationId xmlns:p14="http://schemas.microsoft.com/office/powerpoint/2010/main" val="1910136184"/>
      </p:ext>
    </p:extLst>
  </p:cSld>
  <p:clrMapOvr>
    <a:masterClrMapping/>
  </p:clrMapOvr>
  <p:transition xmlns:p14="http://schemas.microsoft.com/office/powerpoint/2010/main" spd="slow" advClick="0" advTm="5000"/>
  <p:timing>
    <p:tnLst>
      <p:par>
        <p:cTn xmlns:p14="http://schemas.microsoft.com/office/powerpoint/2010/main" id="1" dur="indefinite" restart="never" nodeType="tmRoot"/>
      </p:par>
    </p:tnLst>
  </p:timing>
</p:sld>
</file>

<file path=ppt/theme/theme1.xml><?xml version="1.0" encoding="utf-8"?>
<a:theme xmlns:a="http://schemas.openxmlformats.org/drawingml/2006/main" name="Stanford Template">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Stanford Template.pptx</Template>
  <TotalTime>17733</TotalTime>
  <Words>997</Words>
  <Application>Microsoft Macintosh PowerPoint</Application>
  <PresentationFormat>On-screen Show (4:3)</PresentationFormat>
  <Paragraphs>195</Paragraphs>
  <Slides>29</Slides>
  <Notes>21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Stanford Template</vt:lpstr>
      <vt:lpstr>PowerPoint Presentation</vt:lpstr>
      <vt:lpstr>PowerPoint Presentation</vt:lpstr>
      <vt:lpstr>Self Registered Mobile Devices at Stanford</vt:lpstr>
      <vt:lpstr>What do we use at Stanford?</vt:lpstr>
      <vt:lpstr>PowerPoint Presentation</vt:lpstr>
      <vt:lpstr>PowerPoint Presentation</vt:lpstr>
      <vt:lpstr>PowerPoint Presentation</vt:lpstr>
      <vt:lpstr>PowerPoint Presentation</vt:lpstr>
      <vt:lpstr>What is MDM?</vt:lpstr>
      <vt:lpstr>What You Should Know</vt:lpstr>
      <vt:lpstr>mdm.stanford.edu</vt:lpstr>
      <vt:lpstr>mdm.stanford.edu</vt:lpstr>
      <vt:lpstr>Compliance Tab</vt:lpstr>
      <vt:lpstr>What is Jailbreak?</vt:lpstr>
      <vt:lpstr>Jailbreak Detection</vt:lpstr>
      <vt:lpstr>How to Install</vt:lpstr>
      <vt:lpstr>Our biggest hurdle: The Scary Warning Message (required by Apple)</vt:lpstr>
      <vt:lpstr>A Digression on Passcodes</vt:lpstr>
      <vt:lpstr>Managing MDM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Need more information?</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Daniela Aivazian</dc:creator>
  <cp:lastModifiedBy>Don Cameron</cp:lastModifiedBy>
  <cp:revision>402</cp:revision>
  <cp:lastPrinted>2012-07-13T18:43:49Z</cp:lastPrinted>
  <dcterms:created xsi:type="dcterms:W3CDTF">2011-07-18T05:06:10Z</dcterms:created>
  <dcterms:modified xsi:type="dcterms:W3CDTF">2012-08-27T22:27:10Z</dcterms:modified>
</cp:coreProperties>
</file>